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4"/>
  </p:notesMasterIdLst>
  <p:sldIdLst>
    <p:sldId id="256" r:id="rId3"/>
    <p:sldId id="317" r:id="rId4"/>
    <p:sldId id="290" r:id="rId5"/>
    <p:sldId id="318" r:id="rId6"/>
    <p:sldId id="320" r:id="rId7"/>
    <p:sldId id="321" r:id="rId8"/>
    <p:sldId id="323" r:id="rId9"/>
    <p:sldId id="324" r:id="rId10"/>
    <p:sldId id="322" r:id="rId11"/>
    <p:sldId id="325" r:id="rId12"/>
    <p:sldId id="326" r:id="rId1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9"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6600"/>
    <a:srgbClr val="0000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0632" autoAdjust="0"/>
  </p:normalViewPr>
  <p:slideViewPr>
    <p:cSldViewPr snapToGrid="0">
      <p:cViewPr varScale="1">
        <p:scale>
          <a:sx n="104" d="100"/>
          <a:sy n="104" d="100"/>
        </p:scale>
        <p:origin x="1440" y="96"/>
      </p:cViewPr>
      <p:guideLst>
        <p:guide orient="horz" pos="2409"/>
        <p:guide pos="312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1.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szflsv01\&#20107;&#26989;&#29872;&#22659;&#35506;R03\90&#65306;&#26223;&#27671;&#21205;&#21521;\08&#65306;&#20184;&#24111;&#35519;&#26619;\2021&#24180;5&#26376;&#26399;&#20184;&#24111;&#35519;&#26619;&#65288;&#38598;&#35336;&#65289;\&#9733;2021&#24180;5&#26376;&#26399;&#20184;&#24111;&#35519;&#26619;&#65288;&#21462;&#12426;&#12414;&#12392;&#12417;&#29256;&#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'Q3、４.業種（その他含む）'!$B$3</c:f>
              <c:strCache>
                <c:ptCount val="1"/>
                <c:pt idx="0">
                  <c:v>個数 / 企業フォーム名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C56-476C-9E16-A5824EFA69E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C56-476C-9E16-A5824EFA69E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C56-476C-9E16-A5824EFA69E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C56-476C-9E16-A5824EFA69E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C56-476C-9E16-A5824EFA69E9}"/>
              </c:ext>
            </c:extLst>
          </c:dPt>
          <c:dLbls>
            <c:dLbl>
              <c:idx val="0"/>
              <c:layout>
                <c:manualLayout>
                  <c:x val="-0.25038332256448603"/>
                  <c:y val="-9.1772216749520276E-3"/>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2"/>
                      </a:solidFill>
                      <a:latin typeface="+mn-lt"/>
                      <a:ea typeface="+mn-ea"/>
                      <a:cs typeface="+mn-cs"/>
                    </a:defRPr>
                  </a:pPr>
                  <a:endParaRPr lang="ja-JP"/>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BC56-476C-9E16-A5824EFA69E9}"/>
                </c:ext>
              </c:extLst>
            </c:dLbl>
            <c:dLbl>
              <c:idx val="1"/>
              <c:layout>
                <c:manualLayout>
                  <c:x val="0.1220542967700718"/>
                  <c:y val="-0.1857276367027865"/>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BC56-476C-9E16-A5824EFA69E9}"/>
                </c:ext>
              </c:extLst>
            </c:dLbl>
            <c:dLbl>
              <c:idx val="2"/>
              <c:layout>
                <c:manualLayout>
                  <c:x val="0.18083060482202362"/>
                  <c:y val="-2.3721663275815151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BC56-476C-9E16-A5824EFA69E9}"/>
                </c:ext>
              </c:extLst>
            </c:dLbl>
            <c:dLbl>
              <c:idx val="3"/>
              <c:layout>
                <c:manualLayout>
                  <c:x val="0.11990318927277611"/>
                  <c:y val="0.14130533724317815"/>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BC56-476C-9E16-A5824EFA69E9}"/>
                </c:ext>
              </c:extLst>
            </c:dLbl>
            <c:dLbl>
              <c:idx val="4"/>
              <c:layout>
                <c:manualLayout>
                  <c:x val="3.9402909766739505E-2"/>
                  <c:y val="9.2579063076510273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BC56-476C-9E16-A5824EFA69E9}"/>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'Q3、４.業種（その他含む）'!$A$4:$A$8</c:f>
              <c:strCache>
                <c:ptCount val="5"/>
                <c:pt idx="0">
                  <c:v>サービス業</c:v>
                </c:pt>
                <c:pt idx="1">
                  <c:v>製造業</c:v>
                </c:pt>
                <c:pt idx="2">
                  <c:v>小売業</c:v>
                </c:pt>
                <c:pt idx="3">
                  <c:v>建設業</c:v>
                </c:pt>
                <c:pt idx="4">
                  <c:v>その他</c:v>
                </c:pt>
              </c:strCache>
            </c:strRef>
          </c:cat>
          <c:val>
            <c:numRef>
              <c:f>'Q3、４.業種（その他含む）'!$C$4:$C$8</c:f>
              <c:numCache>
                <c:formatCode>0.0%</c:formatCode>
                <c:ptCount val="5"/>
                <c:pt idx="0">
                  <c:v>0.4826086956521739</c:v>
                </c:pt>
                <c:pt idx="1">
                  <c:v>0.1927536231884058</c:v>
                </c:pt>
                <c:pt idx="2">
                  <c:v>0.14347826086956522</c:v>
                </c:pt>
                <c:pt idx="3">
                  <c:v>0.12608695652173912</c:v>
                </c:pt>
                <c:pt idx="4">
                  <c:v>5.5072463768115941E-2</c:v>
                </c:pt>
              </c:numCache>
            </c:numRef>
          </c:val>
          <c:extLst>
            <c:ext xmlns:c16="http://schemas.microsoft.com/office/drawing/2014/chart" uri="{C3380CC4-5D6E-409C-BE32-E72D297353CC}">
              <c16:uniqueId val="{0000000A-BC56-476C-9E16-A5824EFA69E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'Q13.資金繰り'!$E$12</c:f>
              <c:strCache>
                <c:ptCount val="1"/>
                <c:pt idx="0">
                  <c:v>件数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D2-428E-A1F8-90ADC3B973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D2-428E-A1F8-90ADC3B973F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BD2-428E-A1F8-90ADC3B973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BD2-428E-A1F8-90ADC3B973F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BD2-428E-A1F8-90ADC3B973F2}"/>
              </c:ext>
            </c:extLst>
          </c:dPt>
          <c:dLbls>
            <c:dLbl>
              <c:idx val="0"/>
              <c:layout>
                <c:manualLayout>
                  <c:x val="-0.15809470823005722"/>
                  <c:y val="0.11358809884959485"/>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BD2-428E-A1F8-90ADC3B973F2}"/>
                </c:ext>
              </c:extLst>
            </c:dLbl>
            <c:dLbl>
              <c:idx val="1"/>
              <c:layout>
                <c:manualLayout>
                  <c:x val="-7.2331571827598001E-2"/>
                  <c:y val="-9.261494579381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D2-428E-A1F8-90ADC3B973F2}"/>
                </c:ext>
              </c:extLst>
            </c:dLbl>
            <c:dLbl>
              <c:idx val="2"/>
              <c:layout>
                <c:manualLayout>
                  <c:x val="0.13659353112957798"/>
                  <c:y val="-0.1646276187850905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BD2-428E-A1F8-90ADC3B973F2}"/>
                </c:ext>
              </c:extLst>
            </c:dLbl>
            <c:dLbl>
              <c:idx val="3"/>
              <c:layout>
                <c:manualLayout>
                  <c:x val="9.0622359356187482E-2"/>
                  <c:y val="3.71257929261844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BD2-428E-A1F8-90ADC3B973F2}"/>
                </c:ext>
              </c:extLst>
            </c:dLbl>
            <c:dLbl>
              <c:idx val="4"/>
              <c:layout>
                <c:manualLayout>
                  <c:x val="9.0307815330807409E-2"/>
                  <c:y val="0.184705841590666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BD2-428E-A1F8-90ADC3B973F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'Q13.資金繰り'!$D$13:$D$17</c:f>
              <c:strCache>
                <c:ptCount val="5"/>
                <c:pt idx="0">
                  <c:v>金融機関の融資制度の借り換え</c:v>
                </c:pt>
                <c:pt idx="1">
                  <c:v>金融機関の融資制度の条件変更の相談</c:v>
                </c:pt>
                <c:pt idx="2">
                  <c:v>各種補助金、助成金</c:v>
                </c:pt>
                <c:pt idx="3">
                  <c:v>自治体の融資制度</c:v>
                </c:pt>
                <c:pt idx="4">
                  <c:v>その他（資金調達なしを含む）</c:v>
                </c:pt>
              </c:strCache>
            </c:strRef>
          </c:cat>
          <c:val>
            <c:numRef>
              <c:f>'Q13.資金繰り'!$F$13:$F$17</c:f>
              <c:numCache>
                <c:formatCode>0.0%</c:formatCode>
                <c:ptCount val="5"/>
                <c:pt idx="0">
                  <c:v>0.35706914344685242</c:v>
                </c:pt>
                <c:pt idx="1">
                  <c:v>8.1527347781217757E-2</c:v>
                </c:pt>
                <c:pt idx="2">
                  <c:v>0.36326109391124872</c:v>
                </c:pt>
                <c:pt idx="3">
                  <c:v>2.8895768833849329E-2</c:v>
                </c:pt>
                <c:pt idx="4">
                  <c:v>0.16924664602683179</c:v>
                </c:pt>
              </c:numCache>
            </c:numRef>
          </c:val>
          <c:extLst>
            <c:ext xmlns:c16="http://schemas.microsoft.com/office/drawing/2014/chart" uri="{C3380CC4-5D6E-409C-BE32-E72D297353CC}">
              <c16:uniqueId val="{0000000A-6BD2-428E-A1F8-90ADC3B973F2}"/>
            </c:ext>
          </c:extLst>
        </c:ser>
        <c:ser>
          <c:idx val="1"/>
          <c:order val="1"/>
          <c:tx>
            <c:strRef>
              <c:f>'Q13.資金繰り'!$F$12</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C-6BD2-428E-A1F8-90ADC3B973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E-6BD2-428E-A1F8-90ADC3B973F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0-6BD2-428E-A1F8-90ADC3B973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2-6BD2-428E-A1F8-90ADC3B973F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4-6BD2-428E-A1F8-90ADC3B973F2}"/>
              </c:ext>
            </c:extLst>
          </c:dPt>
          <c:cat>
            <c:strRef>
              <c:f>'Q13.資金繰り'!$D$13:$D$17</c:f>
              <c:strCache>
                <c:ptCount val="5"/>
                <c:pt idx="0">
                  <c:v>金融機関の融資制度の借り換え</c:v>
                </c:pt>
                <c:pt idx="1">
                  <c:v>金融機関の融資制度の条件変更の相談</c:v>
                </c:pt>
                <c:pt idx="2">
                  <c:v>各種補助金、助成金</c:v>
                </c:pt>
                <c:pt idx="3">
                  <c:v>自治体の融資制度</c:v>
                </c:pt>
                <c:pt idx="4">
                  <c:v>その他（資金調達なしを含む）</c:v>
                </c:pt>
              </c:strCache>
            </c:strRef>
          </c:cat>
          <c:val>
            <c:numRef>
              <c:f>'Q13.資金繰り'!$F$13:$F$17</c:f>
              <c:numCache>
                <c:formatCode>0.0%</c:formatCode>
                <c:ptCount val="5"/>
                <c:pt idx="0">
                  <c:v>0.35706914344685242</c:v>
                </c:pt>
                <c:pt idx="1">
                  <c:v>8.1527347781217757E-2</c:v>
                </c:pt>
                <c:pt idx="2">
                  <c:v>0.36326109391124872</c:v>
                </c:pt>
                <c:pt idx="3">
                  <c:v>2.8895768833849329E-2</c:v>
                </c:pt>
                <c:pt idx="4">
                  <c:v>0.16924664602683179</c:v>
                </c:pt>
              </c:numCache>
            </c:numRef>
          </c:val>
          <c:extLst>
            <c:ext xmlns:c16="http://schemas.microsoft.com/office/drawing/2014/chart" uri="{C3380CC4-5D6E-409C-BE32-E72D297353CC}">
              <c16:uniqueId val="{00000015-6BD2-428E-A1F8-90ADC3B973F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'Q14.今後の資金繰り'!$E$15</c:f>
              <c:strCache>
                <c:ptCount val="1"/>
                <c:pt idx="0">
                  <c:v>件数</c:v>
                </c:pt>
              </c:strCache>
            </c:strRef>
          </c:tx>
          <c:dPt>
            <c:idx val="0"/>
            <c:bubble3D val="0"/>
            <c:spPr>
              <a:solidFill>
                <a:srgbClr val="0070C0"/>
              </a:solidFill>
              <a:ln w="19050">
                <a:solidFill>
                  <a:schemeClr val="lt1"/>
                </a:solidFill>
              </a:ln>
              <a:effectLst/>
            </c:spPr>
            <c:extLst>
              <c:ext xmlns:c16="http://schemas.microsoft.com/office/drawing/2014/chart" uri="{C3380CC4-5D6E-409C-BE32-E72D297353CC}">
                <c16:uniqueId val="{00000001-AE84-4A8D-AC43-01F686AE4D88}"/>
              </c:ext>
            </c:extLst>
          </c:dPt>
          <c:dPt>
            <c:idx val="1"/>
            <c:bubble3D val="0"/>
            <c:spPr>
              <a:solidFill>
                <a:srgbClr val="3399FF"/>
              </a:solidFill>
              <a:ln w="19050">
                <a:solidFill>
                  <a:schemeClr val="lt1"/>
                </a:solidFill>
              </a:ln>
              <a:effectLst/>
            </c:spPr>
            <c:extLst>
              <c:ext xmlns:c16="http://schemas.microsoft.com/office/drawing/2014/chart" uri="{C3380CC4-5D6E-409C-BE32-E72D297353CC}">
                <c16:uniqueId val="{00000003-AE84-4A8D-AC43-01F686AE4D88}"/>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AE84-4A8D-AC43-01F686AE4D88}"/>
              </c:ext>
            </c:extLst>
          </c:dPt>
          <c:dPt>
            <c:idx val="3"/>
            <c:bubble3D val="0"/>
            <c:spPr>
              <a:solidFill>
                <a:srgbClr val="FFC000"/>
              </a:solidFill>
              <a:ln w="19050">
                <a:solidFill>
                  <a:schemeClr val="lt1"/>
                </a:solidFill>
              </a:ln>
              <a:effectLst/>
            </c:spPr>
            <c:extLst>
              <c:ext xmlns:c16="http://schemas.microsoft.com/office/drawing/2014/chart" uri="{C3380CC4-5D6E-409C-BE32-E72D297353CC}">
                <c16:uniqueId val="{00000007-AE84-4A8D-AC43-01F686AE4D88}"/>
              </c:ext>
            </c:extLst>
          </c:dPt>
          <c:dPt>
            <c:idx val="4"/>
            <c:bubble3D val="0"/>
            <c:spPr>
              <a:solidFill>
                <a:srgbClr val="00B050"/>
              </a:solidFill>
              <a:ln w="19050">
                <a:solidFill>
                  <a:schemeClr val="lt1"/>
                </a:solidFill>
              </a:ln>
              <a:effectLst/>
            </c:spPr>
            <c:extLst>
              <c:ext xmlns:c16="http://schemas.microsoft.com/office/drawing/2014/chart" uri="{C3380CC4-5D6E-409C-BE32-E72D297353CC}">
                <c16:uniqueId val="{00000009-AE84-4A8D-AC43-01F686AE4D88}"/>
              </c:ext>
            </c:extLst>
          </c:dPt>
          <c:dPt>
            <c:idx val="5"/>
            <c:bubble3D val="0"/>
            <c:spPr>
              <a:solidFill>
                <a:srgbClr val="FF6600"/>
              </a:solidFill>
              <a:ln w="19050">
                <a:solidFill>
                  <a:schemeClr val="lt1"/>
                </a:solidFill>
              </a:ln>
              <a:effectLst/>
            </c:spPr>
            <c:extLst>
              <c:ext xmlns:c16="http://schemas.microsoft.com/office/drawing/2014/chart" uri="{C3380CC4-5D6E-409C-BE32-E72D297353CC}">
                <c16:uniqueId val="{0000000B-AE84-4A8D-AC43-01F686AE4D88}"/>
              </c:ext>
            </c:extLst>
          </c:dPt>
          <c:dLbls>
            <c:dLbl>
              <c:idx val="0"/>
              <c:layout>
                <c:manualLayout>
                  <c:x val="-0.1172704073717611"/>
                  <c:y val="0.16574366558393688"/>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84-4A8D-AC43-01F686AE4D88}"/>
                </c:ext>
              </c:extLst>
            </c:dLbl>
            <c:dLbl>
              <c:idx val="1"/>
              <c:layout>
                <c:manualLayout>
                  <c:x val="-0.13782362122772784"/>
                  <c:y val="-7.7575653323920885E-2"/>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E84-4A8D-AC43-01F686AE4D88}"/>
                </c:ext>
              </c:extLst>
            </c:dLbl>
            <c:dLbl>
              <c:idx val="2"/>
              <c:layout>
                <c:manualLayout>
                  <c:x val="-4.7529722941374287E-2"/>
                  <c:y val="-0.107249575888649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E84-4A8D-AC43-01F686AE4D88}"/>
                </c:ext>
              </c:extLst>
            </c:dLbl>
            <c:dLbl>
              <c:idx val="3"/>
              <c:layout>
                <c:manualLayout>
                  <c:x val="0.17440256964708825"/>
                  <c:y val="-7.0016352645241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E84-4A8D-AC43-01F686AE4D88}"/>
                </c:ext>
              </c:extLst>
            </c:dLbl>
            <c:dLbl>
              <c:idx val="4"/>
              <c:layout>
                <c:manualLayout>
                  <c:x val="5.972890419825555E-2"/>
                  <c:y val="7.7465071911427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E84-4A8D-AC43-01F686AE4D88}"/>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'Q14.今後の資金繰り'!$D$16:$D$21</c:f>
              <c:strCache>
                <c:ptCount val="6"/>
                <c:pt idx="0">
                  <c:v>金融機関の融資制度の新規申込み</c:v>
                </c:pt>
                <c:pt idx="1">
                  <c:v>金融機関の融資制度の借り換え</c:v>
                </c:pt>
                <c:pt idx="2">
                  <c:v>金融機関の融資制度の条件変更の相談</c:v>
                </c:pt>
                <c:pt idx="3">
                  <c:v>各種補助金、助成金</c:v>
                </c:pt>
                <c:pt idx="4">
                  <c:v>自治体の融資制度</c:v>
                </c:pt>
                <c:pt idx="5">
                  <c:v>その他</c:v>
                </c:pt>
              </c:strCache>
            </c:strRef>
          </c:cat>
          <c:val>
            <c:numRef>
              <c:f>'Q14.今後の資金繰り'!$F$16:$F$21</c:f>
              <c:numCache>
                <c:formatCode>0.0%</c:formatCode>
                <c:ptCount val="6"/>
                <c:pt idx="0">
                  <c:v>0.21956087824351297</c:v>
                </c:pt>
                <c:pt idx="1">
                  <c:v>0.19960079840319361</c:v>
                </c:pt>
                <c:pt idx="2">
                  <c:v>7.2854291417165665E-2</c:v>
                </c:pt>
                <c:pt idx="3">
                  <c:v>0.40618762475049902</c:v>
                </c:pt>
                <c:pt idx="4">
                  <c:v>3.3932135728542916E-2</c:v>
                </c:pt>
                <c:pt idx="5">
                  <c:v>6.7864271457085831E-2</c:v>
                </c:pt>
              </c:numCache>
            </c:numRef>
          </c:val>
          <c:extLst>
            <c:ext xmlns:c16="http://schemas.microsoft.com/office/drawing/2014/chart" uri="{C3380CC4-5D6E-409C-BE32-E72D297353CC}">
              <c16:uniqueId val="{0000000C-AE84-4A8D-AC43-01F686AE4D88}"/>
            </c:ext>
          </c:extLst>
        </c:ser>
        <c:ser>
          <c:idx val="1"/>
          <c:order val="1"/>
          <c:tx>
            <c:strRef>
              <c:f>'Q14.今後の資金繰り'!$F$15</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AE84-4A8D-AC43-01F686AE4D8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AE84-4A8D-AC43-01F686AE4D8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AE84-4A8D-AC43-01F686AE4D8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AE84-4A8D-AC43-01F686AE4D8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AE84-4A8D-AC43-01F686AE4D8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AE84-4A8D-AC43-01F686AE4D88}"/>
              </c:ext>
            </c:extLst>
          </c:dPt>
          <c:cat>
            <c:strRef>
              <c:f>'Q14.今後の資金繰り'!$D$16:$D$21</c:f>
              <c:strCache>
                <c:ptCount val="6"/>
                <c:pt idx="0">
                  <c:v>金融機関の融資制度の新規申込み</c:v>
                </c:pt>
                <c:pt idx="1">
                  <c:v>金融機関の融資制度の借り換え</c:v>
                </c:pt>
                <c:pt idx="2">
                  <c:v>金融機関の融資制度の条件変更の相談</c:v>
                </c:pt>
                <c:pt idx="3">
                  <c:v>各種補助金、助成金</c:v>
                </c:pt>
                <c:pt idx="4">
                  <c:v>自治体の融資制度</c:v>
                </c:pt>
                <c:pt idx="5">
                  <c:v>その他</c:v>
                </c:pt>
              </c:strCache>
            </c:strRef>
          </c:cat>
          <c:val>
            <c:numRef>
              <c:f>'Q14.今後の資金繰り'!$F$16:$F$21</c:f>
              <c:numCache>
                <c:formatCode>0.0%</c:formatCode>
                <c:ptCount val="6"/>
                <c:pt idx="0">
                  <c:v>0.21956087824351297</c:v>
                </c:pt>
                <c:pt idx="1">
                  <c:v>0.19960079840319361</c:v>
                </c:pt>
                <c:pt idx="2">
                  <c:v>7.2854291417165665E-2</c:v>
                </c:pt>
                <c:pt idx="3">
                  <c:v>0.40618762475049902</c:v>
                </c:pt>
                <c:pt idx="4">
                  <c:v>3.3932135728542916E-2</c:v>
                </c:pt>
                <c:pt idx="5">
                  <c:v>6.7864271457085831E-2</c:v>
                </c:pt>
              </c:numCache>
            </c:numRef>
          </c:val>
          <c:extLst>
            <c:ext xmlns:c16="http://schemas.microsoft.com/office/drawing/2014/chart" uri="{C3380CC4-5D6E-409C-BE32-E72D297353CC}">
              <c16:uniqueId val="{00000019-AE84-4A8D-AC43-01F686AE4D8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'Q5.売上（前年比）'!$B$3</c:f>
              <c:strCache>
                <c:ptCount val="1"/>
                <c:pt idx="0">
                  <c:v>個数 / 企業フォーム名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C12-4C97-83BC-345A31B95FB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C12-4C97-83BC-345A31B95FB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C12-4C97-83BC-345A31B95FB1}"/>
              </c:ext>
            </c:extLst>
          </c:dPt>
          <c:dLbls>
            <c:dLbl>
              <c:idx val="0"/>
              <c:layout>
                <c:manualLayout>
                  <c:x val="-0.16800595052174772"/>
                  <c:y val="-4.5828635659757123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C12-4C97-83BC-345A31B95FB1}"/>
                </c:ext>
              </c:extLst>
            </c:dLbl>
            <c:dLbl>
              <c:idx val="1"/>
              <c:layout>
                <c:manualLayout>
                  <c:x val="0.14957449805935955"/>
                  <c:y val="-9.5814287945882898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C12-4C97-83BC-345A31B95FB1}"/>
                </c:ext>
              </c:extLst>
            </c:dLbl>
            <c:dLbl>
              <c:idx val="2"/>
              <c:layout>
                <c:manualLayout>
                  <c:x val="8.476714684717554E-2"/>
                  <c:y val="0.1716844046293026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C12-4C97-83BC-345A31B95FB1}"/>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'Q5.売上（前年比）'!$A$4:$A$6</c:f>
              <c:strCache>
                <c:ptCount val="3"/>
                <c:pt idx="0">
                  <c:v>（１）令和３年５月の売上高が前年同期に比し、減少</c:v>
                </c:pt>
                <c:pt idx="1">
                  <c:v>（２）令和３年５月の売上高が前年同期に比し、横ばい</c:v>
                </c:pt>
                <c:pt idx="2">
                  <c:v>（３）令和３年５月の売上高が前年同期に比し、増加している</c:v>
                </c:pt>
              </c:strCache>
            </c:strRef>
          </c:cat>
          <c:val>
            <c:numRef>
              <c:f>'Q5.売上（前年比）'!$B$4:$B$6</c:f>
              <c:numCache>
                <c:formatCode>General</c:formatCode>
                <c:ptCount val="3"/>
                <c:pt idx="0">
                  <c:v>368</c:v>
                </c:pt>
                <c:pt idx="1">
                  <c:v>226</c:v>
                </c:pt>
                <c:pt idx="2">
                  <c:v>96</c:v>
                </c:pt>
              </c:numCache>
            </c:numRef>
          </c:val>
          <c:extLst>
            <c:ext xmlns:c16="http://schemas.microsoft.com/office/drawing/2014/chart" uri="{C3380CC4-5D6E-409C-BE32-E72D297353CC}">
              <c16:uniqueId val="{00000006-DC12-4C97-83BC-345A31B95FB1}"/>
            </c:ext>
          </c:extLst>
        </c:ser>
        <c:ser>
          <c:idx val="1"/>
          <c:order val="1"/>
          <c:tx>
            <c:strRef>
              <c:f>'Q5.売上（前年比）'!$C$3</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DC12-4C97-83BC-345A31B95FB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DC12-4C97-83BC-345A31B95FB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DC12-4C97-83BC-345A31B95FB1}"/>
              </c:ext>
            </c:extLst>
          </c:dPt>
          <c:cat>
            <c:strRef>
              <c:f>'Q5.売上（前年比）'!$A$4:$A$6</c:f>
              <c:strCache>
                <c:ptCount val="3"/>
                <c:pt idx="0">
                  <c:v>（１）令和３年５月の売上高が前年同期に比し、減少</c:v>
                </c:pt>
                <c:pt idx="1">
                  <c:v>（２）令和３年５月の売上高が前年同期に比し、横ばい</c:v>
                </c:pt>
                <c:pt idx="2">
                  <c:v>（３）令和３年５月の売上高が前年同期に比し、増加している</c:v>
                </c:pt>
              </c:strCache>
            </c:strRef>
          </c:cat>
          <c:val>
            <c:numRef>
              <c:f>'Q5.売上（前年比）'!$C$4:$C$6</c:f>
              <c:numCache>
                <c:formatCode>0.0%</c:formatCode>
                <c:ptCount val="3"/>
                <c:pt idx="0">
                  <c:v>0.53333333333333333</c:v>
                </c:pt>
                <c:pt idx="1">
                  <c:v>0.32753623188405795</c:v>
                </c:pt>
                <c:pt idx="2">
                  <c:v>0.1391304347826087</c:v>
                </c:pt>
              </c:numCache>
            </c:numRef>
          </c:val>
          <c:extLst>
            <c:ext xmlns:c16="http://schemas.microsoft.com/office/drawing/2014/chart" uri="{C3380CC4-5D6E-409C-BE32-E72D297353CC}">
              <c16:uniqueId val="{0000000D-DC12-4C97-83BC-345A31B95FB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'Q6.売上（前々年比）'!$B$3</c:f>
              <c:strCache>
                <c:ptCount val="1"/>
                <c:pt idx="0">
                  <c:v>個数 / 企業フォーム名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E74-4A04-B0FB-94912A47675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E74-4A04-B0FB-94912A47675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E74-4A04-B0FB-94912A476757}"/>
              </c:ext>
            </c:extLst>
          </c:dPt>
          <c:dLbls>
            <c:dLbl>
              <c:idx val="0"/>
              <c:layout>
                <c:manualLayout>
                  <c:x val="-0.12308420043563251"/>
                  <c:y val="-0.31224281391830561"/>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E74-4A04-B0FB-94912A476757}"/>
                </c:ext>
              </c:extLst>
            </c:dLbl>
            <c:dLbl>
              <c:idx val="1"/>
              <c:layout>
                <c:manualLayout>
                  <c:x val="0.12967031740339549"/>
                  <c:y val="0.14899773071104389"/>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E74-4A04-B0FB-94912A476757}"/>
                </c:ext>
              </c:extLst>
            </c:dLbl>
            <c:dLbl>
              <c:idx val="2"/>
              <c:layout>
                <c:manualLayout>
                  <c:x val="4.5420764966322892E-2"/>
                  <c:y val="0.10971717935787526"/>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E74-4A04-B0FB-94912A47675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'Q6.売上（前々年比）'!$A$4:$A$6</c:f>
              <c:strCache>
                <c:ptCount val="3"/>
                <c:pt idx="0">
                  <c:v>（１）令和３年５月の売上高が２年前の同期（コロナ禍以前）に比し、減少</c:v>
                </c:pt>
                <c:pt idx="1">
                  <c:v>（２）令和３年５月の売上高が２年前の同期（コロナ禍以前）に比し、横ばい</c:v>
                </c:pt>
                <c:pt idx="2">
                  <c:v>（３）令和３年５月の売上高が２年前の同期（コロナ禍以前）に比し、増加している</c:v>
                </c:pt>
              </c:strCache>
            </c:strRef>
          </c:cat>
          <c:val>
            <c:numRef>
              <c:f>'Q6.売上（前々年比）'!$B$4:$B$6</c:f>
              <c:numCache>
                <c:formatCode>General</c:formatCode>
                <c:ptCount val="3"/>
                <c:pt idx="0">
                  <c:v>556</c:v>
                </c:pt>
                <c:pt idx="1">
                  <c:v>97</c:v>
                </c:pt>
                <c:pt idx="2">
                  <c:v>37</c:v>
                </c:pt>
              </c:numCache>
            </c:numRef>
          </c:val>
          <c:extLst>
            <c:ext xmlns:c16="http://schemas.microsoft.com/office/drawing/2014/chart" uri="{C3380CC4-5D6E-409C-BE32-E72D297353CC}">
              <c16:uniqueId val="{00000006-7E74-4A04-B0FB-94912A476757}"/>
            </c:ext>
          </c:extLst>
        </c:ser>
        <c:ser>
          <c:idx val="1"/>
          <c:order val="1"/>
          <c:tx>
            <c:strRef>
              <c:f>'Q6.売上（前々年比）'!$C$3</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7E74-4A04-B0FB-94912A47675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7E74-4A04-B0FB-94912A47675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7E74-4A04-B0FB-94912A476757}"/>
              </c:ext>
            </c:extLst>
          </c:dPt>
          <c:cat>
            <c:strRef>
              <c:f>'Q6.売上（前々年比）'!$A$4:$A$6</c:f>
              <c:strCache>
                <c:ptCount val="3"/>
                <c:pt idx="0">
                  <c:v>（１）令和３年５月の売上高が２年前の同期（コロナ禍以前）に比し、減少</c:v>
                </c:pt>
                <c:pt idx="1">
                  <c:v>（２）令和３年５月の売上高が２年前の同期（コロナ禍以前）に比し、横ばい</c:v>
                </c:pt>
                <c:pt idx="2">
                  <c:v>（３）令和３年５月の売上高が２年前の同期（コロナ禍以前）に比し、増加している</c:v>
                </c:pt>
              </c:strCache>
            </c:strRef>
          </c:cat>
          <c:val>
            <c:numRef>
              <c:f>'Q6.売上（前々年比）'!$C$4:$C$6</c:f>
              <c:numCache>
                <c:formatCode>0.0%</c:formatCode>
                <c:ptCount val="3"/>
                <c:pt idx="0">
                  <c:v>0.80579710144927541</c:v>
                </c:pt>
                <c:pt idx="1">
                  <c:v>0.14057971014492754</c:v>
                </c:pt>
                <c:pt idx="2">
                  <c:v>5.3623188405797099E-2</c:v>
                </c:pt>
              </c:numCache>
            </c:numRef>
          </c:val>
          <c:extLst>
            <c:ext xmlns:c16="http://schemas.microsoft.com/office/drawing/2014/chart" uri="{C3380CC4-5D6E-409C-BE32-E72D297353CC}">
              <c16:uniqueId val="{0000000D-7E74-4A04-B0FB-94912A47675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'Q7.宣言及びまん防'!$B$3</c:f>
              <c:strCache>
                <c:ptCount val="1"/>
                <c:pt idx="0">
                  <c:v>個数 / 企業フォーム名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75F-4A5F-8EAC-0B94DE9606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75F-4A5F-8EAC-0B94DE9606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75F-4A5F-8EAC-0B94DE9606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75F-4A5F-8EAC-0B94DE96068C}"/>
              </c:ext>
            </c:extLst>
          </c:dPt>
          <c:dLbls>
            <c:dLbl>
              <c:idx val="0"/>
              <c:layout>
                <c:manualLayout>
                  <c:x val="-0.19567730852741183"/>
                  <c:y val="5.0487309311088205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2"/>
                      </a:solidFill>
                      <a:latin typeface="+mn-lt"/>
                      <a:ea typeface="+mn-ea"/>
                      <a:cs typeface="+mn-cs"/>
                    </a:defRPr>
                  </a:pPr>
                  <a:endParaRPr lang="ja-JP"/>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75F-4A5F-8EAC-0B94DE96068C}"/>
                </c:ext>
              </c:extLst>
            </c:dLbl>
            <c:dLbl>
              <c:idx val="1"/>
              <c:layout>
                <c:manualLayout>
                  <c:x val="0.13854574688090604"/>
                  <c:y val="-0.120918627609922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75F-4A5F-8EAC-0B94DE96068C}"/>
                </c:ext>
              </c:extLst>
            </c:dLbl>
            <c:dLbl>
              <c:idx val="2"/>
              <c:layout>
                <c:manualLayout>
                  <c:x val="0.1104737318156559"/>
                  <c:y val="2.51088932151883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75F-4A5F-8EAC-0B94DE96068C}"/>
                </c:ext>
              </c:extLst>
            </c:dLbl>
            <c:dLbl>
              <c:idx val="3"/>
              <c:layout>
                <c:manualLayout>
                  <c:x val="0.10782043202537334"/>
                  <c:y val="0.15262311748204585"/>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75F-4A5F-8EAC-0B94DE96068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'Q7.宣言及びまん防'!$A$4:$A$7</c:f>
              <c:strCache>
                <c:ptCount val="4"/>
                <c:pt idx="0">
                  <c:v>（１）宣言の延長やまん防の発令前から影響があり、現在はさらに悪くなった</c:v>
                </c:pt>
                <c:pt idx="1">
                  <c:v>（２）宣言の延長やまん防の発令前から影響があり、現在もほぼ横ばい</c:v>
                </c:pt>
                <c:pt idx="2">
                  <c:v>（３）宣言の延長やまん防の発令前は影響がなかったが、現在は悪くなった</c:v>
                </c:pt>
                <c:pt idx="3">
                  <c:v>（４）宣言の延長やまん防のいずれも影響はない</c:v>
                </c:pt>
              </c:strCache>
            </c:strRef>
          </c:cat>
          <c:val>
            <c:numRef>
              <c:f>'Q7.宣言及びまん防'!$B$4:$B$7</c:f>
              <c:numCache>
                <c:formatCode>General</c:formatCode>
                <c:ptCount val="4"/>
                <c:pt idx="0">
                  <c:v>320</c:v>
                </c:pt>
                <c:pt idx="1">
                  <c:v>213</c:v>
                </c:pt>
                <c:pt idx="2">
                  <c:v>34</c:v>
                </c:pt>
                <c:pt idx="3">
                  <c:v>123</c:v>
                </c:pt>
              </c:numCache>
            </c:numRef>
          </c:val>
          <c:extLst>
            <c:ext xmlns:c16="http://schemas.microsoft.com/office/drawing/2014/chart" uri="{C3380CC4-5D6E-409C-BE32-E72D297353CC}">
              <c16:uniqueId val="{00000008-675F-4A5F-8EAC-0B94DE96068C}"/>
            </c:ext>
          </c:extLst>
        </c:ser>
        <c:ser>
          <c:idx val="1"/>
          <c:order val="1"/>
          <c:tx>
            <c:strRef>
              <c:f>'Q7.宣言及びまん防'!$C$3</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A-675F-4A5F-8EAC-0B94DE9606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C-675F-4A5F-8EAC-0B94DE9606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E-675F-4A5F-8EAC-0B94DE96068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0-675F-4A5F-8EAC-0B94DE96068C}"/>
              </c:ext>
            </c:extLst>
          </c:dPt>
          <c:cat>
            <c:strRef>
              <c:f>'Q7.宣言及びまん防'!$A$4:$A$7</c:f>
              <c:strCache>
                <c:ptCount val="4"/>
                <c:pt idx="0">
                  <c:v>（１）宣言の延長やまん防の発令前から影響があり、現在はさらに悪くなった</c:v>
                </c:pt>
                <c:pt idx="1">
                  <c:v>（２）宣言の延長やまん防の発令前から影響があり、現在もほぼ横ばい</c:v>
                </c:pt>
                <c:pt idx="2">
                  <c:v>（３）宣言の延長やまん防の発令前は影響がなかったが、現在は悪くなった</c:v>
                </c:pt>
                <c:pt idx="3">
                  <c:v>（４）宣言の延長やまん防のいずれも影響はない</c:v>
                </c:pt>
              </c:strCache>
            </c:strRef>
          </c:cat>
          <c:val>
            <c:numRef>
              <c:f>'Q7.宣言及びまん防'!$C$4:$C$7</c:f>
              <c:numCache>
                <c:formatCode>0.0%</c:formatCode>
                <c:ptCount val="4"/>
                <c:pt idx="0">
                  <c:v>0.46376811594202899</c:v>
                </c:pt>
                <c:pt idx="1">
                  <c:v>0.30869565217391304</c:v>
                </c:pt>
                <c:pt idx="2">
                  <c:v>4.9275362318840582E-2</c:v>
                </c:pt>
                <c:pt idx="3">
                  <c:v>0.17826086956521739</c:v>
                </c:pt>
              </c:numCache>
            </c:numRef>
          </c:val>
          <c:extLst>
            <c:ext xmlns:c16="http://schemas.microsoft.com/office/drawing/2014/chart" uri="{C3380CC4-5D6E-409C-BE32-E72D297353CC}">
              <c16:uniqueId val="{00000011-675F-4A5F-8EAC-0B94DE96068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689254987763797"/>
          <c:y val="0.1613644356012181"/>
          <c:w val="0.58403477690288719"/>
          <c:h val="0.61977070574511517"/>
        </c:manualLayout>
      </c:layout>
      <c:barChart>
        <c:barDir val="bar"/>
        <c:grouping val="clustered"/>
        <c:varyColors val="0"/>
        <c:ser>
          <c:idx val="0"/>
          <c:order val="0"/>
          <c:tx>
            <c:strRef>
              <c:f>'Q８．宣言及びまん防の懸念'!$C$31</c:f>
              <c:strCache>
                <c:ptCount val="1"/>
                <c:pt idx="0">
                  <c:v>構成比</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'Q８．宣言及びまん防の懸念'!$A$32:$A$37</c:f>
              <c:strCache>
                <c:ptCount val="6"/>
                <c:pt idx="0">
                  <c:v>特になし</c:v>
                </c:pt>
                <c:pt idx="1">
                  <c:v>取引先の再開・確保</c:v>
                </c:pt>
                <c:pt idx="2">
                  <c:v>従業員の雇用（雇用維持）</c:v>
                </c:pt>
                <c:pt idx="3">
                  <c:v>営業活動の継続（事業継続）</c:v>
                </c:pt>
                <c:pt idx="4">
                  <c:v>資金繰り</c:v>
                </c:pt>
                <c:pt idx="5">
                  <c:v>売上・受注の停滞、不振</c:v>
                </c:pt>
              </c:strCache>
            </c:strRef>
          </c:cat>
          <c:val>
            <c:numRef>
              <c:f>'Q８．宣言及びまん防の懸念'!$C$32:$C$37</c:f>
              <c:numCache>
                <c:formatCode>0.0%</c:formatCode>
                <c:ptCount val="6"/>
                <c:pt idx="0">
                  <c:v>7.861866274797942E-2</c:v>
                </c:pt>
                <c:pt idx="1">
                  <c:v>5.7310800881704628E-2</c:v>
                </c:pt>
                <c:pt idx="2">
                  <c:v>0.10213078618662748</c:v>
                </c:pt>
                <c:pt idx="3">
                  <c:v>0.13299044819985306</c:v>
                </c:pt>
                <c:pt idx="4">
                  <c:v>0.22703894195444527</c:v>
                </c:pt>
                <c:pt idx="5">
                  <c:v>0.40191036002939018</c:v>
                </c:pt>
              </c:numCache>
            </c:numRef>
          </c:val>
          <c:extLst>
            <c:ext xmlns:c16="http://schemas.microsoft.com/office/drawing/2014/chart" uri="{C3380CC4-5D6E-409C-BE32-E72D297353CC}">
              <c16:uniqueId val="{00000000-4A96-4BE8-8CD5-0789B6DC1EAF}"/>
            </c:ext>
          </c:extLst>
        </c:ser>
        <c:dLbls>
          <c:showLegendKey val="0"/>
          <c:showVal val="0"/>
          <c:showCatName val="0"/>
          <c:showSerName val="0"/>
          <c:showPercent val="0"/>
          <c:showBubbleSize val="0"/>
        </c:dLbls>
        <c:gapWidth val="182"/>
        <c:axId val="526137072"/>
        <c:axId val="526138056"/>
      </c:barChart>
      <c:catAx>
        <c:axId val="526137072"/>
        <c:scaling>
          <c:orientation val="minMax"/>
        </c:scaling>
        <c:delete val="0"/>
        <c:axPos val="l"/>
        <c:numFmt formatCode="General" sourceLinked="1"/>
        <c:majorTickMark val="none"/>
        <c:minorTickMark val="none"/>
        <c:tickLblPos val="nextTo"/>
        <c:spPr>
          <a:noFill/>
          <a:ln w="6350" cap="flat" cmpd="sng" algn="ctr">
            <a:solidFill>
              <a:sysClr val="windowText" lastClr="000000"/>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26138056"/>
        <c:crosses val="autoZero"/>
        <c:auto val="1"/>
        <c:lblAlgn val="ctr"/>
        <c:lblOffset val="100"/>
        <c:noMultiLvlLbl val="0"/>
      </c:catAx>
      <c:valAx>
        <c:axId val="526138056"/>
        <c:scaling>
          <c:orientation val="minMax"/>
          <c:max val="0.45"/>
          <c:min val="0"/>
        </c:scaling>
        <c:delete val="0"/>
        <c:axPos val="b"/>
        <c:majorGridlines>
          <c:spPr>
            <a:ln w="9525" cap="flat" cmpd="sng" algn="ctr">
              <a:noFill/>
              <a:round/>
            </a:ln>
            <a:effectLst/>
          </c:spPr>
        </c:majorGridlines>
        <c:numFmt formatCode="0.0%" sourceLinked="1"/>
        <c:majorTickMark val="none"/>
        <c:minorTickMark val="none"/>
        <c:tickLblPos val="nextTo"/>
        <c:spPr>
          <a:noFill/>
          <a:ln w="6350">
            <a:solidFill>
              <a:sysClr val="windowText" lastClr="00000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261370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'Q9.対応策'!$C$132</c:f>
              <c:strCache>
                <c:ptCount val="1"/>
                <c:pt idx="0">
                  <c:v>構成比</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'Q9.対応策'!$A$134:$A$142</c:f>
              <c:strCache>
                <c:ptCount val="9"/>
                <c:pt idx="0">
                  <c:v>人材確保による生産性向上</c:v>
                </c:pt>
                <c:pt idx="1">
                  <c:v>既存製品、サービスの値上げ</c:v>
                </c:pt>
                <c:pt idx="2">
                  <c:v>設備導入等による生産性向上</c:v>
                </c:pt>
                <c:pt idx="3">
                  <c:v>廃業・休業の検討</c:v>
                </c:pt>
                <c:pt idx="4">
                  <c:v>事業転換・業態転換</c:v>
                </c:pt>
                <c:pt idx="5">
                  <c:v>事業規模の縮小</c:v>
                </c:pt>
                <c:pt idx="6">
                  <c:v>製品等の新開発・サービスの提供方法の見直し</c:v>
                </c:pt>
                <c:pt idx="7">
                  <c:v>業務効率改善による収益力向上</c:v>
                </c:pt>
                <c:pt idx="8">
                  <c:v>人件費以外の経費削減</c:v>
                </c:pt>
              </c:strCache>
            </c:strRef>
          </c:cat>
          <c:val>
            <c:numRef>
              <c:f>'Q9.対応策'!$C$134:$C$142</c:f>
              <c:numCache>
                <c:formatCode>0.0%</c:formatCode>
                <c:ptCount val="9"/>
                <c:pt idx="0">
                  <c:v>1.7555705604321403E-2</c:v>
                </c:pt>
                <c:pt idx="1">
                  <c:v>5.9419311276164753E-2</c:v>
                </c:pt>
                <c:pt idx="2">
                  <c:v>6.9547602970965558E-2</c:v>
                </c:pt>
                <c:pt idx="3">
                  <c:v>8.102633355840648E-2</c:v>
                </c:pt>
                <c:pt idx="4">
                  <c:v>8.3051991897366645E-2</c:v>
                </c:pt>
                <c:pt idx="5">
                  <c:v>0.10600945307224847</c:v>
                </c:pt>
                <c:pt idx="6">
                  <c:v>0.18028359216745443</c:v>
                </c:pt>
                <c:pt idx="7">
                  <c:v>0.18365968939905469</c:v>
                </c:pt>
                <c:pt idx="8">
                  <c:v>0.21809588116137746</c:v>
                </c:pt>
              </c:numCache>
            </c:numRef>
          </c:val>
          <c:extLst>
            <c:ext xmlns:c16="http://schemas.microsoft.com/office/drawing/2014/chart" uri="{C3380CC4-5D6E-409C-BE32-E72D297353CC}">
              <c16:uniqueId val="{00000000-39F5-4272-91A4-794EF3F630EF}"/>
            </c:ext>
          </c:extLst>
        </c:ser>
        <c:dLbls>
          <c:showLegendKey val="0"/>
          <c:showVal val="0"/>
          <c:showCatName val="0"/>
          <c:showSerName val="0"/>
          <c:showPercent val="0"/>
          <c:showBubbleSize val="0"/>
        </c:dLbls>
        <c:gapWidth val="182"/>
        <c:axId val="568576968"/>
        <c:axId val="568577624"/>
      </c:barChart>
      <c:catAx>
        <c:axId val="568576968"/>
        <c:scaling>
          <c:orientation val="minMax"/>
        </c:scaling>
        <c:delete val="0"/>
        <c:axPos val="l"/>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68577624"/>
        <c:crosses val="autoZero"/>
        <c:auto val="1"/>
        <c:lblAlgn val="ctr"/>
        <c:lblOffset val="100"/>
        <c:noMultiLvlLbl val="0"/>
      </c:catAx>
      <c:valAx>
        <c:axId val="568577624"/>
        <c:scaling>
          <c:orientation val="minMax"/>
        </c:scaling>
        <c:delete val="0"/>
        <c:axPos val="b"/>
        <c:majorGridlines>
          <c:spPr>
            <a:ln w="9525" cap="flat" cmpd="sng" algn="ctr">
              <a:noFill/>
              <a:round/>
            </a:ln>
            <a:effectLst/>
          </c:spPr>
        </c:majorGridlines>
        <c:numFmt formatCode="0.0%" sourceLinked="1"/>
        <c:majorTickMark val="none"/>
        <c:minorTickMark val="none"/>
        <c:tickLblPos val="nextTo"/>
        <c:spPr>
          <a:noFill/>
          <a:ln w="6350">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685769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'Q10.雇用への影響'!$B$3</c:f>
              <c:strCache>
                <c:ptCount val="1"/>
                <c:pt idx="0">
                  <c:v>個数 / 企業フォーム名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84F-4B1F-AD28-9AADC4425A0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84F-4B1F-AD28-9AADC4425A0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84F-4B1F-AD28-9AADC4425A0B}"/>
              </c:ext>
            </c:extLst>
          </c:dPt>
          <c:dLbls>
            <c:dLbl>
              <c:idx val="0"/>
              <c:layout>
                <c:manualLayout>
                  <c:x val="3.5238544890660889E-2"/>
                  <c:y val="-0.30179526414783714"/>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84F-4B1F-AD28-9AADC4425A0B}"/>
                </c:ext>
              </c:extLst>
            </c:dLbl>
            <c:dLbl>
              <c:idx val="1"/>
              <c:layout>
                <c:manualLayout>
                  <c:x val="3.8821707823283494E-2"/>
                  <c:y val="5.05417645859965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84F-4B1F-AD28-9AADC4425A0B}"/>
                </c:ext>
              </c:extLst>
            </c:dLbl>
            <c:dLbl>
              <c:idx val="2"/>
              <c:layout>
                <c:manualLayout>
                  <c:x val="2.4844573560628979E-2"/>
                  <c:y val="3.29645550292253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84F-4B1F-AD28-9AADC4425A0B}"/>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'Q10.雇用への影響'!$A$4:$A$6</c:f>
              <c:strCache>
                <c:ptCount val="3"/>
                <c:pt idx="0">
                  <c:v>（１）コロナ禍の影響下においても、雇用を維持している</c:v>
                </c:pt>
                <c:pt idx="1">
                  <c:v>（２）コロナ禍の影響から、１名以上解雇した</c:v>
                </c:pt>
                <c:pt idx="2">
                  <c:v>（３）雇用を拡大した</c:v>
                </c:pt>
              </c:strCache>
            </c:strRef>
          </c:cat>
          <c:val>
            <c:numRef>
              <c:f>'Q10.雇用への影響'!$C$4:$C$6</c:f>
              <c:numCache>
                <c:formatCode>0.0%</c:formatCode>
                <c:ptCount val="3"/>
                <c:pt idx="0">
                  <c:v>0.93861386138613856</c:v>
                </c:pt>
                <c:pt idx="1">
                  <c:v>3.3663366336633666E-2</c:v>
                </c:pt>
                <c:pt idx="2">
                  <c:v>2.7722772277227723E-2</c:v>
                </c:pt>
              </c:numCache>
            </c:numRef>
          </c:val>
          <c:extLst>
            <c:ext xmlns:c16="http://schemas.microsoft.com/office/drawing/2014/chart" uri="{C3380CC4-5D6E-409C-BE32-E72D297353CC}">
              <c16:uniqueId val="{00000006-F84F-4B1F-AD28-9AADC4425A0B}"/>
            </c:ext>
          </c:extLst>
        </c:ser>
        <c:ser>
          <c:idx val="1"/>
          <c:order val="1"/>
          <c:tx>
            <c:strRef>
              <c:f>'Q10.雇用への影響'!$C$3</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F84F-4B1F-AD28-9AADC4425A0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F84F-4B1F-AD28-9AADC4425A0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F84F-4B1F-AD28-9AADC4425A0B}"/>
              </c:ext>
            </c:extLst>
          </c:dPt>
          <c:cat>
            <c:strRef>
              <c:f>'Q10.雇用への影響'!$A$4:$A$6</c:f>
              <c:strCache>
                <c:ptCount val="3"/>
                <c:pt idx="0">
                  <c:v>（１）コロナ禍の影響下においても、雇用を維持している</c:v>
                </c:pt>
                <c:pt idx="1">
                  <c:v>（２）コロナ禍の影響から、１名以上解雇した</c:v>
                </c:pt>
                <c:pt idx="2">
                  <c:v>（３）雇用を拡大した</c:v>
                </c:pt>
              </c:strCache>
            </c:strRef>
          </c:cat>
          <c:val>
            <c:numRef>
              <c:f>'Q10.雇用への影響'!$C$4:$C$6</c:f>
              <c:numCache>
                <c:formatCode>0.0%</c:formatCode>
                <c:ptCount val="3"/>
                <c:pt idx="0">
                  <c:v>0.93861386138613856</c:v>
                </c:pt>
                <c:pt idx="1">
                  <c:v>3.3663366336633666E-2</c:v>
                </c:pt>
                <c:pt idx="2">
                  <c:v>2.7722772277227723E-2</c:v>
                </c:pt>
              </c:numCache>
            </c:numRef>
          </c:val>
          <c:extLst>
            <c:ext xmlns:c16="http://schemas.microsoft.com/office/drawing/2014/chart" uri="{C3380CC4-5D6E-409C-BE32-E72D297353CC}">
              <c16:uniqueId val="{0000000D-F84F-4B1F-AD28-9AADC4425A0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'Q11.今後の雇用'!$B$3</c:f>
              <c:strCache>
                <c:ptCount val="1"/>
                <c:pt idx="0">
                  <c:v>個数 / 企業フォーム名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4AA-4846-8051-2F3024888DA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4AA-4846-8051-2F3024888DA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4AA-4846-8051-2F3024888DA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4AA-4846-8051-2F3024888DA3}"/>
              </c:ext>
            </c:extLst>
          </c:dPt>
          <c:dLbls>
            <c:dLbl>
              <c:idx val="0"/>
              <c:layout>
                <c:manualLayout>
                  <c:x val="-0.1381001693483046"/>
                  <c:y val="-0.17099552733473186"/>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AA-4846-8051-2F3024888DA3}"/>
                </c:ext>
              </c:extLst>
            </c:dLbl>
            <c:dLbl>
              <c:idx val="1"/>
              <c:layout>
                <c:manualLayout>
                  <c:x val="0.11959783568515484"/>
                  <c:y val="0.1359886108349462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AA-4846-8051-2F3024888DA3}"/>
                </c:ext>
              </c:extLst>
            </c:dLbl>
            <c:dLbl>
              <c:idx val="2"/>
              <c:layout>
                <c:manualLayout>
                  <c:x val="-1.3862848441462435E-2"/>
                  <c:y val="2.37510868416989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AA-4846-8051-2F3024888DA3}"/>
                </c:ext>
              </c:extLst>
            </c:dLbl>
            <c:dLbl>
              <c:idx val="3"/>
              <c:layout>
                <c:manualLayout>
                  <c:x val="1.5086668279256537E-2"/>
                  <c:y val="-5.41998813615790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AA-4846-8051-2F3024888DA3}"/>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'Q11.今後の雇用'!$A$4:$A$7</c:f>
              <c:strCache>
                <c:ptCount val="4"/>
                <c:pt idx="0">
                  <c:v>（１）解雇の予定はない</c:v>
                </c:pt>
                <c:pt idx="1">
                  <c:v>（４）今後の雇用については分からない</c:v>
                </c:pt>
                <c:pt idx="2">
                  <c:v>（２）１名以上解雇する見込みがある</c:v>
                </c:pt>
                <c:pt idx="3">
                  <c:v>（３）雇用を拡大する見込みである</c:v>
                </c:pt>
              </c:strCache>
            </c:strRef>
          </c:cat>
          <c:val>
            <c:numRef>
              <c:f>'Q11.今後の雇用'!$C$4:$C$7</c:f>
              <c:numCache>
                <c:formatCode>0.0%</c:formatCode>
                <c:ptCount val="4"/>
                <c:pt idx="0">
                  <c:v>0.69094488188976377</c:v>
                </c:pt>
                <c:pt idx="1">
                  <c:v>0.25196850393700787</c:v>
                </c:pt>
                <c:pt idx="2">
                  <c:v>1.968503937007874E-2</c:v>
                </c:pt>
                <c:pt idx="3">
                  <c:v>3.7401574803149609E-2</c:v>
                </c:pt>
              </c:numCache>
            </c:numRef>
          </c:val>
          <c:extLst>
            <c:ext xmlns:c16="http://schemas.microsoft.com/office/drawing/2014/chart" uri="{C3380CC4-5D6E-409C-BE32-E72D297353CC}">
              <c16:uniqueId val="{00000008-F4AA-4846-8051-2F3024888DA3}"/>
            </c:ext>
          </c:extLst>
        </c:ser>
        <c:ser>
          <c:idx val="1"/>
          <c:order val="1"/>
          <c:tx>
            <c:strRef>
              <c:f>'Q11.今後の雇用'!$C$3</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A-F4AA-4846-8051-2F3024888DA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C-F4AA-4846-8051-2F3024888DA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E-F4AA-4846-8051-2F3024888DA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0-F4AA-4846-8051-2F3024888DA3}"/>
              </c:ext>
            </c:extLst>
          </c:dPt>
          <c:cat>
            <c:strRef>
              <c:f>'Q11.今後の雇用'!$A$4:$A$7</c:f>
              <c:strCache>
                <c:ptCount val="4"/>
                <c:pt idx="0">
                  <c:v>（１）解雇の予定はない</c:v>
                </c:pt>
                <c:pt idx="1">
                  <c:v>（４）今後の雇用については分からない</c:v>
                </c:pt>
                <c:pt idx="2">
                  <c:v>（２）１名以上解雇する見込みがある</c:v>
                </c:pt>
                <c:pt idx="3">
                  <c:v>（３）雇用を拡大する見込みである</c:v>
                </c:pt>
              </c:strCache>
            </c:strRef>
          </c:cat>
          <c:val>
            <c:numRef>
              <c:f>'Q11.今後の雇用'!$C$4:$C$7</c:f>
              <c:numCache>
                <c:formatCode>0.0%</c:formatCode>
                <c:ptCount val="4"/>
                <c:pt idx="0">
                  <c:v>0.69094488188976377</c:v>
                </c:pt>
                <c:pt idx="1">
                  <c:v>0.25196850393700787</c:v>
                </c:pt>
                <c:pt idx="2">
                  <c:v>1.968503937007874E-2</c:v>
                </c:pt>
                <c:pt idx="3">
                  <c:v>3.7401574803149609E-2</c:v>
                </c:pt>
              </c:numCache>
            </c:numRef>
          </c:val>
          <c:extLst>
            <c:ext xmlns:c16="http://schemas.microsoft.com/office/drawing/2014/chart" uri="{C3380CC4-5D6E-409C-BE32-E72D297353CC}">
              <c16:uniqueId val="{00000011-F4AA-4846-8051-2F3024888DA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'Q12.雇調金の利用'!$B$3</c:f>
              <c:strCache>
                <c:ptCount val="1"/>
                <c:pt idx="0">
                  <c:v>個数 / 企業フォーム名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BF9-4D57-AEEE-1256C8C9987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BF9-4D57-AEEE-1256C8C9987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BF9-4D57-AEEE-1256C8C9987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BF9-4D57-AEEE-1256C8C99878}"/>
              </c:ext>
            </c:extLst>
          </c:dPt>
          <c:dLbls>
            <c:dLbl>
              <c:idx val="0"/>
              <c:layout>
                <c:manualLayout>
                  <c:x val="-0.13087945558912248"/>
                  <c:y val="-0.1722346725890033"/>
                </c:manualLayout>
              </c:layout>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F9-4D57-AEEE-1256C8C99878}"/>
                </c:ext>
              </c:extLst>
            </c:dLbl>
            <c:dLbl>
              <c:idx val="1"/>
              <c:layout>
                <c:manualLayout>
                  <c:x val="0.12733164163591712"/>
                  <c:y val="0.1312888025516164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F9-4D57-AEEE-1256C8C99878}"/>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'Q12.雇調金の利用'!$A$4:$A$7</c:f>
              <c:strCache>
                <c:ptCount val="4"/>
                <c:pt idx="0">
                  <c:v>（４）雇用調整助成金の利用は予定していない</c:v>
                </c:pt>
                <c:pt idx="1">
                  <c:v>（１）雇用調整助成金の支給を受けている</c:v>
                </c:pt>
                <c:pt idx="2">
                  <c:v>（３）雇用調整助成金の利用を検討中である</c:v>
                </c:pt>
                <c:pt idx="3">
                  <c:v>（２）雇用調整助成金の支給申請中である</c:v>
                </c:pt>
              </c:strCache>
            </c:strRef>
          </c:cat>
          <c:val>
            <c:numRef>
              <c:f>'Q12.雇調金の利用'!$C$4:$C$7</c:f>
              <c:numCache>
                <c:formatCode>0.0%</c:formatCode>
                <c:ptCount val="4"/>
                <c:pt idx="0">
                  <c:v>0.71739130434782605</c:v>
                </c:pt>
                <c:pt idx="1">
                  <c:v>0.19855072463768117</c:v>
                </c:pt>
                <c:pt idx="2">
                  <c:v>7.5362318840579715E-2</c:v>
                </c:pt>
                <c:pt idx="3">
                  <c:v>8.6956521739130436E-3</c:v>
                </c:pt>
              </c:numCache>
            </c:numRef>
          </c:val>
          <c:extLst>
            <c:ext xmlns:c16="http://schemas.microsoft.com/office/drawing/2014/chart" uri="{C3380CC4-5D6E-409C-BE32-E72D297353CC}">
              <c16:uniqueId val="{00000008-9BF9-4D57-AEEE-1256C8C99878}"/>
            </c:ext>
          </c:extLst>
        </c:ser>
        <c:ser>
          <c:idx val="1"/>
          <c:order val="1"/>
          <c:tx>
            <c:strRef>
              <c:f>'Q12.雇調金の利用'!$C$3</c:f>
              <c:strCache>
                <c:ptCount val="1"/>
                <c:pt idx="0">
                  <c:v>構成比</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A-9BF9-4D57-AEEE-1256C8C9987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C-9BF9-4D57-AEEE-1256C8C9987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E-9BF9-4D57-AEEE-1256C8C9987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0-9BF9-4D57-AEEE-1256C8C99878}"/>
              </c:ext>
            </c:extLst>
          </c:dPt>
          <c:cat>
            <c:strRef>
              <c:f>'Q12.雇調金の利用'!$A$4:$A$7</c:f>
              <c:strCache>
                <c:ptCount val="4"/>
                <c:pt idx="0">
                  <c:v>（４）雇用調整助成金の利用は予定していない</c:v>
                </c:pt>
                <c:pt idx="1">
                  <c:v>（１）雇用調整助成金の支給を受けている</c:v>
                </c:pt>
                <c:pt idx="2">
                  <c:v>（３）雇用調整助成金の利用を検討中である</c:v>
                </c:pt>
                <c:pt idx="3">
                  <c:v>（２）雇用調整助成金の支給申請中である</c:v>
                </c:pt>
              </c:strCache>
            </c:strRef>
          </c:cat>
          <c:val>
            <c:numRef>
              <c:f>'Q12.雇調金の利用'!$C$4:$C$7</c:f>
              <c:numCache>
                <c:formatCode>0.0%</c:formatCode>
                <c:ptCount val="4"/>
                <c:pt idx="0">
                  <c:v>0.71739130434782605</c:v>
                </c:pt>
                <c:pt idx="1">
                  <c:v>0.19855072463768117</c:v>
                </c:pt>
                <c:pt idx="2">
                  <c:v>7.5362318840579715E-2</c:v>
                </c:pt>
                <c:pt idx="3">
                  <c:v>8.6956521739130436E-3</c:v>
                </c:pt>
              </c:numCache>
            </c:numRef>
          </c:val>
          <c:extLst>
            <c:ext xmlns:c16="http://schemas.microsoft.com/office/drawing/2014/chart" uri="{C3380CC4-5D6E-409C-BE32-E72D297353CC}">
              <c16:uniqueId val="{00000011-9BF9-4D57-AEEE-1256C8C9987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0.28287</cdr:x>
      <cdr:y>0.58459</cdr:y>
    </cdr:from>
    <cdr:to>
      <cdr:x>0.493</cdr:x>
      <cdr:y>0.68072</cdr:y>
    </cdr:to>
    <cdr:sp macro="" textlink="">
      <cdr:nvSpPr>
        <cdr:cNvPr id="2" name="テキスト ボックス 2">
          <a:extLst xmlns:a="http://schemas.openxmlformats.org/drawingml/2006/main">
            <a:ext uri="{FF2B5EF4-FFF2-40B4-BE49-F238E27FC236}">
              <a16:creationId xmlns:a16="http://schemas.microsoft.com/office/drawing/2014/main" id="{FDF052D7-A345-4435-AA8A-2EAE7E389CBF}"/>
            </a:ext>
          </a:extLst>
        </cdr:cNvPr>
        <cdr:cNvSpPr txBox="1"/>
      </cdr:nvSpPr>
      <cdr:spPr>
        <a:xfrm xmlns:a="http://schemas.openxmlformats.org/drawingml/2006/main">
          <a:off x="1804070" y="2508613"/>
          <a:ext cx="1340231" cy="412494"/>
        </a:xfrm>
        <a:prstGeom xmlns:a="http://schemas.openxmlformats.org/drawingml/2006/main" prst="rect">
          <a:avLst/>
        </a:prstGeom>
        <a:solidFill xmlns:a="http://schemas.openxmlformats.org/drawingml/2006/main">
          <a:schemeClr val="lt1"/>
        </a:solidFill>
        <a:ln xmlns:a="http://schemas.openxmlformats.org/drawingml/2006/main" w="9525" cmpd="sng">
          <a:solidFill>
            <a:sysClr val="windowText" lastClr="000000"/>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000" dirty="0">
              <a:latin typeface="Meiryo UI" panose="020B0604030504040204" pitchFamily="50" charset="-128"/>
              <a:ea typeface="Meiryo UI" panose="020B0604030504040204" pitchFamily="50" charset="-128"/>
            </a:rPr>
            <a:t>発令前から影響があり、現在もほぼ横ばい</a:t>
          </a:r>
          <a:endParaRPr kumimoji="1" lang="en-US" altLang="ja-JP" sz="1000" dirty="0">
            <a:latin typeface="Meiryo UI" panose="020B0604030504040204" pitchFamily="50" charset="-128"/>
            <a:ea typeface="Meiryo UI"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a:defRPr sz="1200"/>
            </a:lvl1pPr>
          </a:lstStyle>
          <a:p>
            <a:fld id="{2EFDF094-65CB-49BA-AA77-E7D7FC7ACC27}" type="datetimeFigureOut">
              <a:rPr kumimoji="1" lang="ja-JP" altLang="en-US" smtClean="0"/>
              <a:t>2021/6/30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2" tIns="45716" rIns="91432" bIns="45716" rtlCol="0" anchor="b"/>
          <a:lstStyle>
            <a:lvl1pPr algn="r">
              <a:defRPr sz="1200"/>
            </a:lvl1pPr>
          </a:lstStyle>
          <a:p>
            <a:fld id="{5F3CADE1-7775-40C3-BB57-2F2D8DC98AE7}" type="slidenum">
              <a:rPr kumimoji="1" lang="ja-JP" altLang="en-US" smtClean="0"/>
              <a:t>‹#›</a:t>
            </a:fld>
            <a:endParaRPr kumimoji="1" lang="ja-JP" altLang="en-US"/>
          </a:p>
        </p:txBody>
      </p:sp>
    </p:spTree>
    <p:extLst>
      <p:ext uri="{BB962C8B-B14F-4D97-AF65-F5344CB8AC3E}">
        <p14:creationId xmlns:p14="http://schemas.microsoft.com/office/powerpoint/2010/main" val="19948791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F3CADE1-7775-40C3-BB57-2F2D8DC98AE7}" type="slidenum">
              <a:rPr kumimoji="1" lang="ja-JP" altLang="en-US" smtClean="0"/>
              <a:t>1</a:t>
            </a:fld>
            <a:endParaRPr kumimoji="1" lang="ja-JP" altLang="en-US"/>
          </a:p>
        </p:txBody>
      </p:sp>
    </p:spTree>
    <p:extLst>
      <p:ext uri="{BB962C8B-B14F-4D97-AF65-F5344CB8AC3E}">
        <p14:creationId xmlns:p14="http://schemas.microsoft.com/office/powerpoint/2010/main" val="1226496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F3CADE1-7775-40C3-BB57-2F2D8DC98AE7}" type="slidenum">
              <a:rPr kumimoji="1" lang="ja-JP" altLang="en-US" smtClean="0"/>
              <a:t>4</a:t>
            </a:fld>
            <a:endParaRPr kumimoji="1" lang="ja-JP" altLang="en-US"/>
          </a:p>
        </p:txBody>
      </p:sp>
    </p:spTree>
    <p:extLst>
      <p:ext uri="{BB962C8B-B14F-4D97-AF65-F5344CB8AC3E}">
        <p14:creationId xmlns:p14="http://schemas.microsoft.com/office/powerpoint/2010/main" val="2566509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F3CADE1-7775-40C3-BB57-2F2D8DC98AE7}" type="slidenum">
              <a:rPr kumimoji="1" lang="ja-JP" altLang="en-US" smtClean="0"/>
              <a:t>6</a:t>
            </a:fld>
            <a:endParaRPr kumimoji="1" lang="ja-JP" altLang="en-US"/>
          </a:p>
        </p:txBody>
      </p:sp>
    </p:spTree>
    <p:extLst>
      <p:ext uri="{BB962C8B-B14F-4D97-AF65-F5344CB8AC3E}">
        <p14:creationId xmlns:p14="http://schemas.microsoft.com/office/powerpoint/2010/main" val="1744602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F3CADE1-7775-40C3-BB57-2F2D8DC98AE7}" type="slidenum">
              <a:rPr kumimoji="1" lang="ja-JP" altLang="en-US" smtClean="0"/>
              <a:t>11</a:t>
            </a:fld>
            <a:endParaRPr kumimoji="1" lang="ja-JP" altLang="en-US"/>
          </a:p>
        </p:txBody>
      </p:sp>
    </p:spTree>
    <p:extLst>
      <p:ext uri="{BB962C8B-B14F-4D97-AF65-F5344CB8AC3E}">
        <p14:creationId xmlns:p14="http://schemas.microsoft.com/office/powerpoint/2010/main" val="222715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1FBD73-2608-42EB-8BC9-BF458E48AD61}" type="datetime1">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319902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A749720-72C7-4683-9E6B-7F4E7DDDF0A0}" type="datetime1">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221667851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D45CF4-D8C9-4E2A-8188-69A4F0E4CBF0}" type="datetime1">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3156342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43925" cy="485772"/>
          </a:xfrm>
        </p:spPr>
        <p:txBody>
          <a:bodyPr>
            <a:normAutofit/>
          </a:bodyPr>
          <a:lstStyle>
            <a:lvl1pPr>
              <a:defRPr sz="2400" b="1"/>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227013" y="720725"/>
            <a:ext cx="9417579" cy="5172075"/>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84E48CF3-31A4-427F-ABEA-7F73076AE6C3}" type="datetime1">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91561"/>
            <a:ext cx="2228850" cy="365125"/>
          </a:xfrm>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320755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A56F46-A9E2-4491-A556-D198FE342FDC}" type="datetime1">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1510686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2B03B4F-5EDB-4CE7-B18F-29FBF5A89454}" type="datetime1">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128122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6A4F2F-C357-426A-ABD0-C5D5AD1FE61C}" type="datetime1">
              <a:rPr kumimoji="1" lang="ja-JP" altLang="en-US" smtClean="0"/>
              <a:t>2021/6/30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219501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2BD036-FEC6-47A4-A587-B71ADE3AD229}" type="datetime1">
              <a:rPr kumimoji="1" lang="ja-JP" altLang="en-US" smtClean="0"/>
              <a:t>2021/6/30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479010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BE2D6CD-370E-4F67-9D2F-1708D8FC0F5E}" type="datetime1">
              <a:rPr kumimoji="1" lang="ja-JP" altLang="en-US" smtClean="0"/>
              <a:t>2021/6/30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2892282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8A606-C184-4F8F-81A8-4EF2DE96F356}" type="datetime1">
              <a:rPr kumimoji="1" lang="ja-JP" altLang="en-US" smtClean="0"/>
              <a:t>2021/6/30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2118287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A749720-72C7-4683-9E6B-7F4E7DDDF0A0}" type="datetime1">
              <a:rPr kumimoji="1" lang="ja-JP" altLang="en-US" smtClean="0"/>
              <a:t>2021/6/30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340224162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FB623E7-1533-4B42-8DC6-265E87BA933A}" type="datetime1">
              <a:rPr kumimoji="1" lang="ja-JP" altLang="en-US" smtClean="0"/>
              <a:t>2021/6/30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58A628-3D8B-429E-B701-B1CEF8893940}" type="slidenum">
              <a:rPr kumimoji="1" lang="ja-JP" altLang="en-US" smtClean="0"/>
              <a:t>‹#›</a:t>
            </a:fld>
            <a:endParaRPr kumimoji="1" lang="ja-JP" altLang="en-US"/>
          </a:p>
        </p:txBody>
      </p:sp>
    </p:spTree>
    <p:extLst>
      <p:ext uri="{BB962C8B-B14F-4D97-AF65-F5344CB8AC3E}">
        <p14:creationId xmlns:p14="http://schemas.microsoft.com/office/powerpoint/2010/main" val="20240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49720-72C7-4683-9E6B-7F4E7DDDF0A0}" type="datetime1">
              <a:rPr kumimoji="1" lang="ja-JP" altLang="en-US" smtClean="0"/>
              <a:t>2021/6/30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8A628-3D8B-429E-B701-B1CEF8893940}"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6E80546F-7680-473D-9BD4-EE16F02A2BB8}"/>
              </a:ext>
            </a:extLst>
          </p:cNvPr>
          <p:cNvSpPr/>
          <p:nvPr userDrawn="1"/>
        </p:nvSpPr>
        <p:spPr>
          <a:xfrm>
            <a:off x="0" y="483838"/>
            <a:ext cx="9906000" cy="45719"/>
          </a:xfrm>
          <a:prstGeom prst="rect">
            <a:avLst/>
          </a:prstGeom>
          <a:gradFill flip="none" rotWithShape="1">
            <a:gsLst>
              <a:gs pos="0">
                <a:schemeClr val="tx2"/>
              </a:gs>
              <a:gs pos="8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p>
        </p:txBody>
      </p:sp>
    </p:spTree>
    <p:extLst>
      <p:ext uri="{BB962C8B-B14F-4D97-AF65-F5344CB8AC3E}">
        <p14:creationId xmlns:p14="http://schemas.microsoft.com/office/powerpoint/2010/main" val="16309236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DF7E8-3F2E-4952-A4F1-CA5F93F2E271}" type="datetime1">
              <a:rPr kumimoji="1" lang="ja-JP" altLang="en-US" smtClean="0"/>
              <a:t>2021/6/30</a:t>
            </a:fld>
            <a:endParaRPr kumimoji="1" lang="ja-JP" altLang="en-US"/>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8A628-3D8B-429E-B701-B1CEF8893940}" type="slidenum">
              <a:rPr kumimoji="1" lang="ja-JP" altLang="en-US" smtClean="0"/>
              <a:t>‹#›</a:t>
            </a:fld>
            <a:endParaRPr kumimoji="1" lang="ja-JP" altLang="en-US"/>
          </a:p>
        </p:txBody>
      </p:sp>
      <p:sp>
        <p:nvSpPr>
          <p:cNvPr id="8" name="正方形/長方形 7"/>
          <p:cNvSpPr/>
          <p:nvPr userDrawn="1"/>
        </p:nvSpPr>
        <p:spPr>
          <a:xfrm>
            <a:off x="0" y="483838"/>
            <a:ext cx="9906000" cy="45719"/>
          </a:xfrm>
          <a:prstGeom prst="rect">
            <a:avLst/>
          </a:prstGeom>
          <a:gradFill flip="none" rotWithShape="1">
            <a:gsLst>
              <a:gs pos="0">
                <a:schemeClr val="tx2"/>
              </a:gs>
              <a:gs pos="8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768391596"/>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hart" Target="../charts/chart2.xml"/><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6.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3990" y="2165412"/>
            <a:ext cx="9295130" cy="1630338"/>
          </a:xfrm>
        </p:spPr>
        <p:txBody>
          <a:bodyPr>
            <a:noAutofit/>
          </a:bodyPr>
          <a:lstStyle/>
          <a:p>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速報</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令和３年５月景気動向調査・付帯調査</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「緊急事態宣言の延長等による影響に関する緊急調査」の</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結果について</a:t>
            </a:r>
          </a:p>
        </p:txBody>
      </p:sp>
      <p:sp>
        <p:nvSpPr>
          <p:cNvPr id="6" name="正方形/長方形 5"/>
          <p:cNvSpPr/>
          <p:nvPr/>
        </p:nvSpPr>
        <p:spPr>
          <a:xfrm>
            <a:off x="0" y="3985853"/>
            <a:ext cx="9906000" cy="2729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9011" tIns="49505" rIns="99011" bIns="49505" anchor="ctr"/>
          <a:lstStyle/>
          <a:p>
            <a:pPr algn="ctr" eaLnBrk="1" hangingPunct="1">
              <a:defRPr/>
            </a:pPr>
            <a:r>
              <a:rPr lang="ja-JP" altLang="en-US" sz="3033"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令和３年６月</a:t>
            </a:r>
            <a:r>
              <a:rPr lang="en-US" altLang="ja-JP" sz="3033"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29</a:t>
            </a:r>
            <a:r>
              <a:rPr lang="ja-JP" altLang="en-US" sz="3033"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日</a:t>
            </a:r>
            <a:endParaRPr lang="en-US" altLang="ja-JP" sz="3033"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ctr" eaLnBrk="1" hangingPunct="1">
              <a:defRPr/>
            </a:pPr>
            <a:r>
              <a:rPr lang="ja-JP" altLang="en-US" sz="3033" spc="217"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3033" b="1" spc="217"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全国商工会連合会</a:t>
            </a:r>
            <a:endParaRPr lang="en-US" altLang="ja-JP" sz="3033" b="1" spc="217"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412" y="5235985"/>
            <a:ext cx="701675" cy="705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6213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p:txBody>
          <a:bodyPr>
            <a:normAutofit/>
          </a:bodyPr>
          <a:lstStyle/>
          <a:p>
            <a:r>
              <a:rPr lang="ja-JP" altLang="en-US" dirty="0"/>
              <a:t>９</a:t>
            </a:r>
            <a:r>
              <a:rPr kumimoji="1" lang="en-US" altLang="ja-JP" dirty="0"/>
              <a:t>.</a:t>
            </a:r>
            <a:r>
              <a:rPr kumimoji="1" lang="ja-JP" altLang="en-US" dirty="0"/>
              <a:t>コロナ禍が長期化したことによる資金繰り対応策</a:t>
            </a:r>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a:xfrm>
            <a:off x="7633905" y="6492875"/>
            <a:ext cx="222885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９</a:t>
            </a:r>
          </a:p>
        </p:txBody>
      </p:sp>
      <p:sp>
        <p:nvSpPr>
          <p:cNvPr id="7" name="正方形/長方形 6">
            <a:extLst>
              <a:ext uri="{FF2B5EF4-FFF2-40B4-BE49-F238E27FC236}">
                <a16:creationId xmlns:a16="http://schemas.microsoft.com/office/drawing/2014/main" id="{F405B6B8-6A96-40DB-B5F5-AEA577B44572}"/>
              </a:ext>
            </a:extLst>
          </p:cNvPr>
          <p:cNvSpPr/>
          <p:nvPr/>
        </p:nvSpPr>
        <p:spPr>
          <a:xfrm>
            <a:off x="483588" y="803236"/>
            <a:ext cx="8938824" cy="1035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solidFill>
                  <a:prstClr val="black"/>
                </a:solidFill>
                <a:latin typeface="Meiryo UI" panose="020B0604030504040204" pitchFamily="50" charset="-128"/>
                <a:ea typeface="Meiryo UI" panose="020B0604030504040204" pitchFamily="50" charset="-128"/>
              </a:rPr>
              <a:t>コロナ禍が長期化したことによる現在までの資金繰り対応策</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ja-JP" altLang="en-US" sz="1400" dirty="0">
                <a:solidFill>
                  <a:prstClr val="black"/>
                </a:solidFill>
                <a:latin typeface="Meiryo UI" panose="020B0604030504040204" pitchFamily="50" charset="-128"/>
                <a:ea typeface="Meiryo UI" panose="020B0604030504040204" pitchFamily="50" charset="-128"/>
              </a:rPr>
              <a:t>金融機関の融資の借り換え</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」と回答した企業は</a:t>
            </a:r>
            <a:r>
              <a:rPr kumimoji="1" lang="en-US" altLang="ja-JP" sz="1400" dirty="0">
                <a:solidFill>
                  <a:prstClr val="black"/>
                </a:solidFill>
                <a:latin typeface="Meiryo UI" panose="020B0604030504040204" pitchFamily="50" charset="-128"/>
                <a:ea typeface="Meiryo UI" panose="020B0604030504040204" pitchFamily="50" charset="-128"/>
              </a:rPr>
              <a:t>35</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金融機関の融資の条件変更の相談</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」と回答した企業は</a:t>
            </a:r>
            <a:r>
              <a:rPr kumimoji="1" lang="en-US" altLang="ja-JP" sz="1400" dirty="0">
                <a:solidFill>
                  <a:prstClr val="black"/>
                </a:solidFill>
                <a:latin typeface="Meiryo UI" panose="020B0604030504040204" pitchFamily="50" charset="-128"/>
                <a:ea typeface="Meiryo UI" panose="020B0604030504040204" pitchFamily="50" charset="-128"/>
              </a:rPr>
              <a:t>8.2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％となった。</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indent="-285750" defTabSz="914400">
              <a:buFont typeface="Wingdings" panose="05000000000000000000" pitchFamily="2" charset="2"/>
              <a:buChar char="l"/>
              <a:defRPr/>
            </a:pPr>
            <a:r>
              <a:rPr lang="ja-JP" altLang="en-US" sz="1400" dirty="0">
                <a:solidFill>
                  <a:schemeClr val="tx1"/>
                </a:solidFill>
                <a:latin typeface="Meiryo UI" panose="020B0604030504040204" pitchFamily="50" charset="-128"/>
                <a:ea typeface="Meiryo UI" panose="020B0604030504040204" pitchFamily="50" charset="-128"/>
              </a:rPr>
              <a:t>コロナ禍が長期化したことにより、今後利用する予定の資金繰り対応策は「補助金・助成金による対応」と回答した企業が４割超と最も多かった。一方、「新規融資の申込み」は２割程度に過ぎず、</a:t>
            </a:r>
            <a:r>
              <a:rPr lang="ja-JP" altLang="en-US" sz="1400" b="1" u="sng" dirty="0">
                <a:solidFill>
                  <a:schemeClr val="tx1"/>
                </a:solidFill>
                <a:latin typeface="Meiryo UI" panose="020B0604030504040204" pitchFamily="50" charset="-128"/>
                <a:ea typeface="Meiryo UI" panose="020B0604030504040204" pitchFamily="50" charset="-128"/>
              </a:rPr>
              <a:t>新規の借入には消極的である。</a:t>
            </a: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1492620" y="2093418"/>
            <a:ext cx="2516068" cy="307777"/>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ja-JP" altLang="en-US" sz="1400" dirty="0">
                <a:solidFill>
                  <a:prstClr val="black"/>
                </a:solidFill>
                <a:latin typeface="Meiryo UI" panose="020B0604030504040204" pitchFamily="50" charset="-128"/>
                <a:ea typeface="Meiryo UI" panose="020B0604030504040204" pitchFamily="50" charset="-128"/>
              </a:rPr>
              <a:t>現在までの資金繰り対応策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9" name="テキスト ボックス 18">
            <a:extLst>
              <a:ext uri="{FF2B5EF4-FFF2-40B4-BE49-F238E27FC236}">
                <a16:creationId xmlns:a16="http://schemas.microsoft.com/office/drawing/2014/main" id="{07D8091C-0952-4B73-868B-275C7CAE494A}"/>
              </a:ext>
            </a:extLst>
          </p:cNvPr>
          <p:cNvSpPr txBox="1"/>
          <p:nvPr/>
        </p:nvSpPr>
        <p:spPr>
          <a:xfrm>
            <a:off x="5798323" y="2111440"/>
            <a:ext cx="3095728" cy="307777"/>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〇今後予定している資金繰り対応策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5" name="グラフ 14">
            <a:extLst>
              <a:ext uri="{FF2B5EF4-FFF2-40B4-BE49-F238E27FC236}">
                <a16:creationId xmlns:a16="http://schemas.microsoft.com/office/drawing/2014/main" id="{E73FCDE9-702C-4A0E-B258-2BE4BD33D708}"/>
              </a:ext>
            </a:extLst>
          </p:cNvPr>
          <p:cNvGraphicFramePr>
            <a:graphicFrameLocks/>
          </p:cNvGraphicFramePr>
          <p:nvPr>
            <p:extLst>
              <p:ext uri="{D42A27DB-BD31-4B8C-83A1-F6EECF244321}">
                <p14:modId xmlns:p14="http://schemas.microsoft.com/office/powerpoint/2010/main" val="1249654428"/>
              </p:ext>
            </p:extLst>
          </p:nvPr>
        </p:nvGraphicFramePr>
        <p:xfrm>
          <a:off x="-837098" y="2142622"/>
          <a:ext cx="7164446" cy="4502153"/>
        </p:xfrm>
        <a:graphic>
          <a:graphicData uri="http://schemas.openxmlformats.org/drawingml/2006/chart">
            <c:chart xmlns:c="http://schemas.openxmlformats.org/drawingml/2006/chart" xmlns:r="http://schemas.openxmlformats.org/officeDocument/2006/relationships" r:id="rId2"/>
          </a:graphicData>
        </a:graphic>
      </p:graphicFrame>
      <p:sp>
        <p:nvSpPr>
          <p:cNvPr id="16" name="テキスト ボックス 2">
            <a:extLst>
              <a:ext uri="{FF2B5EF4-FFF2-40B4-BE49-F238E27FC236}">
                <a16:creationId xmlns:a16="http://schemas.microsoft.com/office/drawing/2014/main" id="{D1836396-B9CB-42BC-9469-53A98B80C38B}"/>
              </a:ext>
            </a:extLst>
          </p:cNvPr>
          <p:cNvSpPr txBox="1"/>
          <p:nvPr/>
        </p:nvSpPr>
        <p:spPr>
          <a:xfrm>
            <a:off x="3039032" y="3437473"/>
            <a:ext cx="1186076" cy="396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金融機関の融資の借り換え</a:t>
            </a:r>
          </a:p>
        </p:txBody>
      </p:sp>
      <p:sp>
        <p:nvSpPr>
          <p:cNvPr id="18" name="テキスト ボックス 4">
            <a:extLst>
              <a:ext uri="{FF2B5EF4-FFF2-40B4-BE49-F238E27FC236}">
                <a16:creationId xmlns:a16="http://schemas.microsoft.com/office/drawing/2014/main" id="{657F9578-4D6A-41FC-87C0-281098F58B65}"/>
              </a:ext>
            </a:extLst>
          </p:cNvPr>
          <p:cNvSpPr txBox="1"/>
          <p:nvPr/>
        </p:nvSpPr>
        <p:spPr>
          <a:xfrm>
            <a:off x="1634622" y="4575841"/>
            <a:ext cx="909809" cy="396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各種補助金、助成金</a:t>
            </a:r>
          </a:p>
        </p:txBody>
      </p:sp>
      <p:sp>
        <p:nvSpPr>
          <p:cNvPr id="20" name="テキスト ボックス 5">
            <a:extLst>
              <a:ext uri="{FF2B5EF4-FFF2-40B4-BE49-F238E27FC236}">
                <a16:creationId xmlns:a16="http://schemas.microsoft.com/office/drawing/2014/main" id="{D941C702-B8B8-4BE3-9045-812895C092AE}"/>
              </a:ext>
            </a:extLst>
          </p:cNvPr>
          <p:cNvSpPr txBox="1"/>
          <p:nvPr/>
        </p:nvSpPr>
        <p:spPr>
          <a:xfrm>
            <a:off x="275529" y="3107625"/>
            <a:ext cx="790857" cy="432000"/>
          </a:xfrm>
          <a:prstGeom prst="borderCallout1">
            <a:avLst>
              <a:gd name="adj1" fmla="val 77663"/>
              <a:gd name="adj2" fmla="val 103035"/>
              <a:gd name="adj3" fmla="val 120697"/>
              <a:gd name="adj4" fmla="val 118546"/>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自治体の融資制度</a:t>
            </a:r>
          </a:p>
        </p:txBody>
      </p:sp>
      <p:sp>
        <p:nvSpPr>
          <p:cNvPr id="21" name="テキスト ボックス 6">
            <a:extLst>
              <a:ext uri="{FF2B5EF4-FFF2-40B4-BE49-F238E27FC236}">
                <a16:creationId xmlns:a16="http://schemas.microsoft.com/office/drawing/2014/main" id="{8EBBEBCF-0C9E-4F76-BA56-92303C2E5C67}"/>
              </a:ext>
            </a:extLst>
          </p:cNvPr>
          <p:cNvSpPr txBox="1"/>
          <p:nvPr/>
        </p:nvSpPr>
        <p:spPr>
          <a:xfrm>
            <a:off x="1522454" y="2853659"/>
            <a:ext cx="1028870" cy="432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その他（資金調達なしを含む）</a:t>
            </a:r>
          </a:p>
        </p:txBody>
      </p:sp>
      <p:graphicFrame>
        <p:nvGraphicFramePr>
          <p:cNvPr id="23" name="グラフ 22">
            <a:extLst>
              <a:ext uri="{FF2B5EF4-FFF2-40B4-BE49-F238E27FC236}">
                <a16:creationId xmlns:a16="http://schemas.microsoft.com/office/drawing/2014/main" id="{6273D0C9-85B9-45B2-82A2-B7266E67D30D}"/>
              </a:ext>
            </a:extLst>
          </p:cNvPr>
          <p:cNvGraphicFramePr>
            <a:graphicFrameLocks/>
          </p:cNvGraphicFramePr>
          <p:nvPr>
            <p:extLst>
              <p:ext uri="{D42A27DB-BD31-4B8C-83A1-F6EECF244321}">
                <p14:modId xmlns:p14="http://schemas.microsoft.com/office/powerpoint/2010/main" val="2136480878"/>
              </p:ext>
            </p:extLst>
          </p:nvPr>
        </p:nvGraphicFramePr>
        <p:xfrm>
          <a:off x="4154749" y="2187485"/>
          <a:ext cx="6510466" cy="4476340"/>
        </p:xfrm>
        <a:graphic>
          <a:graphicData uri="http://schemas.openxmlformats.org/drawingml/2006/chart">
            <c:chart xmlns:c="http://schemas.openxmlformats.org/drawingml/2006/chart" xmlns:r="http://schemas.openxmlformats.org/officeDocument/2006/relationships" r:id="rId3"/>
          </a:graphicData>
        </a:graphic>
      </p:graphicFrame>
      <p:sp>
        <p:nvSpPr>
          <p:cNvPr id="25" name="テキスト ボックス 3">
            <a:extLst>
              <a:ext uri="{FF2B5EF4-FFF2-40B4-BE49-F238E27FC236}">
                <a16:creationId xmlns:a16="http://schemas.microsoft.com/office/drawing/2014/main" id="{76A4C2E9-D55C-480D-8DEC-D16737AB926A}"/>
              </a:ext>
            </a:extLst>
          </p:cNvPr>
          <p:cNvSpPr txBox="1"/>
          <p:nvPr/>
        </p:nvSpPr>
        <p:spPr>
          <a:xfrm>
            <a:off x="7920037" y="4396891"/>
            <a:ext cx="1247775" cy="396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金融機関の融資の借り換え</a:t>
            </a:r>
          </a:p>
        </p:txBody>
      </p:sp>
      <p:sp>
        <p:nvSpPr>
          <p:cNvPr id="33" name="テキスト ボックス 5">
            <a:extLst>
              <a:ext uri="{FF2B5EF4-FFF2-40B4-BE49-F238E27FC236}">
                <a16:creationId xmlns:a16="http://schemas.microsoft.com/office/drawing/2014/main" id="{CAA513AB-366C-4D89-B268-13F2A014A011}"/>
              </a:ext>
            </a:extLst>
          </p:cNvPr>
          <p:cNvSpPr txBox="1"/>
          <p:nvPr/>
        </p:nvSpPr>
        <p:spPr>
          <a:xfrm>
            <a:off x="5870005" y="4172547"/>
            <a:ext cx="1028700" cy="396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各種補助金、助成金</a:t>
            </a:r>
          </a:p>
        </p:txBody>
      </p:sp>
      <p:sp>
        <p:nvSpPr>
          <p:cNvPr id="34" name="テキスト ボックス 6">
            <a:extLst>
              <a:ext uri="{FF2B5EF4-FFF2-40B4-BE49-F238E27FC236}">
                <a16:creationId xmlns:a16="http://schemas.microsoft.com/office/drawing/2014/main" id="{957D3327-7D97-44B6-9205-A37178D43EA5}"/>
              </a:ext>
            </a:extLst>
          </p:cNvPr>
          <p:cNvSpPr txBox="1"/>
          <p:nvPr/>
        </p:nvSpPr>
        <p:spPr>
          <a:xfrm>
            <a:off x="5029533" y="2936546"/>
            <a:ext cx="1028700" cy="360000"/>
          </a:xfrm>
          <a:prstGeom prst="borderCallout1">
            <a:avLst>
              <a:gd name="adj1" fmla="val 28274"/>
              <a:gd name="adj2" fmla="val 102309"/>
              <a:gd name="adj3" fmla="val 14956"/>
              <a:gd name="adj4" fmla="val 123913"/>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自治体の融資制度</a:t>
            </a:r>
          </a:p>
        </p:txBody>
      </p:sp>
      <p:sp>
        <p:nvSpPr>
          <p:cNvPr id="35" name="テキスト ボックス 7">
            <a:extLst>
              <a:ext uri="{FF2B5EF4-FFF2-40B4-BE49-F238E27FC236}">
                <a16:creationId xmlns:a16="http://schemas.microsoft.com/office/drawing/2014/main" id="{BC1C75F6-76BF-4055-9ACA-6FC31927F600}"/>
              </a:ext>
            </a:extLst>
          </p:cNvPr>
          <p:cNvSpPr txBox="1"/>
          <p:nvPr/>
        </p:nvSpPr>
        <p:spPr>
          <a:xfrm>
            <a:off x="6020671" y="2490190"/>
            <a:ext cx="613353" cy="290635"/>
          </a:xfrm>
          <a:prstGeom prst="borderCallout1">
            <a:avLst>
              <a:gd name="adj1" fmla="val 49703"/>
              <a:gd name="adj2" fmla="val 104161"/>
              <a:gd name="adj3" fmla="val 66548"/>
              <a:gd name="adj4" fmla="val 141209"/>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その他</a:t>
            </a:r>
          </a:p>
        </p:txBody>
      </p:sp>
      <p:sp>
        <p:nvSpPr>
          <p:cNvPr id="22" name="円弧 21">
            <a:extLst>
              <a:ext uri="{FF2B5EF4-FFF2-40B4-BE49-F238E27FC236}">
                <a16:creationId xmlns:a16="http://schemas.microsoft.com/office/drawing/2014/main" id="{6298CF18-0CA4-45E3-9AE5-28B5B01D4C69}"/>
              </a:ext>
            </a:extLst>
          </p:cNvPr>
          <p:cNvSpPr/>
          <p:nvPr/>
        </p:nvSpPr>
        <p:spPr>
          <a:xfrm>
            <a:off x="956651" y="2587882"/>
            <a:ext cx="3600000" cy="3636000"/>
          </a:xfrm>
          <a:prstGeom prst="arc">
            <a:avLst>
              <a:gd name="adj1" fmla="val 16217128"/>
              <a:gd name="adj2" fmla="val 4074572"/>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26" name="直線コネクタ 25">
            <a:extLst>
              <a:ext uri="{FF2B5EF4-FFF2-40B4-BE49-F238E27FC236}">
                <a16:creationId xmlns:a16="http://schemas.microsoft.com/office/drawing/2014/main" id="{69D97AA8-F8C8-4D15-B529-3AE94B72E3D2}"/>
              </a:ext>
            </a:extLst>
          </p:cNvPr>
          <p:cNvCxnSpPr>
            <a:cxnSpLocks/>
          </p:cNvCxnSpPr>
          <p:nvPr/>
        </p:nvCxnSpPr>
        <p:spPr>
          <a:xfrm flipH="1">
            <a:off x="2745125" y="2625982"/>
            <a:ext cx="11059" cy="1698244"/>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F577131-B69F-4C58-BA7D-53D974FE7624}"/>
              </a:ext>
            </a:extLst>
          </p:cNvPr>
          <p:cNvCxnSpPr>
            <a:cxnSpLocks/>
          </p:cNvCxnSpPr>
          <p:nvPr/>
        </p:nvCxnSpPr>
        <p:spPr>
          <a:xfrm>
            <a:off x="2745126" y="4376274"/>
            <a:ext cx="704811" cy="1757826"/>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3">
            <a:extLst>
              <a:ext uri="{FF2B5EF4-FFF2-40B4-BE49-F238E27FC236}">
                <a16:creationId xmlns:a16="http://schemas.microsoft.com/office/drawing/2014/main" id="{C8FD98EB-70F5-4E48-A624-8C071B13D459}"/>
              </a:ext>
            </a:extLst>
          </p:cNvPr>
          <p:cNvSpPr txBox="1"/>
          <p:nvPr/>
        </p:nvSpPr>
        <p:spPr>
          <a:xfrm>
            <a:off x="3039032" y="5102510"/>
            <a:ext cx="1186076" cy="396000"/>
          </a:xfrm>
          <a:prstGeom prst="rect">
            <a:avLst/>
          </a:prstGeom>
          <a:ln/>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金融機関の融資の条件変更の相談</a:t>
            </a:r>
          </a:p>
        </p:txBody>
      </p:sp>
      <p:sp>
        <p:nvSpPr>
          <p:cNvPr id="28" name="円弧 27">
            <a:extLst>
              <a:ext uri="{FF2B5EF4-FFF2-40B4-BE49-F238E27FC236}">
                <a16:creationId xmlns:a16="http://schemas.microsoft.com/office/drawing/2014/main" id="{6CFFC5BB-6DD1-4F8C-9088-FC9D6B81A598}"/>
              </a:ext>
            </a:extLst>
          </p:cNvPr>
          <p:cNvSpPr/>
          <p:nvPr/>
        </p:nvSpPr>
        <p:spPr>
          <a:xfrm>
            <a:off x="5639975" y="2581276"/>
            <a:ext cx="3600000" cy="3652132"/>
          </a:xfrm>
          <a:prstGeom prst="arc">
            <a:avLst>
              <a:gd name="adj1" fmla="val 16167839"/>
              <a:gd name="adj2" fmla="val 20933946"/>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29" name="直線コネクタ 28">
            <a:extLst>
              <a:ext uri="{FF2B5EF4-FFF2-40B4-BE49-F238E27FC236}">
                <a16:creationId xmlns:a16="http://schemas.microsoft.com/office/drawing/2014/main" id="{0862FA03-89A1-4728-9EBD-BD16F80E1B97}"/>
              </a:ext>
            </a:extLst>
          </p:cNvPr>
          <p:cNvCxnSpPr>
            <a:cxnSpLocks/>
          </p:cNvCxnSpPr>
          <p:nvPr/>
        </p:nvCxnSpPr>
        <p:spPr>
          <a:xfrm flipV="1">
            <a:off x="7434540" y="4086225"/>
            <a:ext cx="1752623" cy="337265"/>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1CDBB74D-11EC-4ADD-B06C-5C6D9D830152}"/>
              </a:ext>
            </a:extLst>
          </p:cNvPr>
          <p:cNvCxnSpPr>
            <a:cxnSpLocks/>
          </p:cNvCxnSpPr>
          <p:nvPr/>
        </p:nvCxnSpPr>
        <p:spPr>
          <a:xfrm>
            <a:off x="7417388" y="2642302"/>
            <a:ext cx="25678" cy="177721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31" name="円弧 30">
            <a:extLst>
              <a:ext uri="{FF2B5EF4-FFF2-40B4-BE49-F238E27FC236}">
                <a16:creationId xmlns:a16="http://schemas.microsoft.com/office/drawing/2014/main" id="{E1CCA9FD-B4C6-465F-8700-12EE94764465}"/>
              </a:ext>
            </a:extLst>
          </p:cNvPr>
          <p:cNvSpPr/>
          <p:nvPr/>
        </p:nvSpPr>
        <p:spPr>
          <a:xfrm rot="10800000">
            <a:off x="5611400" y="2597407"/>
            <a:ext cx="3600000" cy="3636000"/>
          </a:xfrm>
          <a:prstGeom prst="arc">
            <a:avLst>
              <a:gd name="adj1" fmla="val 16144506"/>
              <a:gd name="adj2" fmla="val 3107989"/>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36" name="直線コネクタ 35">
            <a:extLst>
              <a:ext uri="{FF2B5EF4-FFF2-40B4-BE49-F238E27FC236}">
                <a16:creationId xmlns:a16="http://schemas.microsoft.com/office/drawing/2014/main" id="{C51C9F17-B6FD-46F8-8F2B-D3B23FBD2BB1}"/>
              </a:ext>
            </a:extLst>
          </p:cNvPr>
          <p:cNvCxnSpPr>
            <a:cxnSpLocks/>
          </p:cNvCxnSpPr>
          <p:nvPr/>
        </p:nvCxnSpPr>
        <p:spPr>
          <a:xfrm>
            <a:off x="7363339" y="4425655"/>
            <a:ext cx="88230" cy="1820659"/>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CF7BF051-3DF3-45F6-88C7-9682BBA7724A}"/>
              </a:ext>
            </a:extLst>
          </p:cNvPr>
          <p:cNvCxnSpPr>
            <a:cxnSpLocks/>
          </p:cNvCxnSpPr>
          <p:nvPr/>
        </p:nvCxnSpPr>
        <p:spPr>
          <a:xfrm>
            <a:off x="6326273" y="2972232"/>
            <a:ext cx="1019914" cy="1424659"/>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24" name="テキスト ボックス 2">
            <a:extLst>
              <a:ext uri="{FF2B5EF4-FFF2-40B4-BE49-F238E27FC236}">
                <a16:creationId xmlns:a16="http://schemas.microsoft.com/office/drawing/2014/main" id="{9984EB67-B702-4597-9DDB-73EF941DDB61}"/>
              </a:ext>
            </a:extLst>
          </p:cNvPr>
          <p:cNvSpPr txBox="1"/>
          <p:nvPr/>
        </p:nvSpPr>
        <p:spPr>
          <a:xfrm>
            <a:off x="7543171" y="3021915"/>
            <a:ext cx="1247775" cy="396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金融機関の融資の新規申込み</a:t>
            </a:r>
          </a:p>
        </p:txBody>
      </p:sp>
      <p:sp>
        <p:nvSpPr>
          <p:cNvPr id="32" name="テキスト ボックス 4">
            <a:extLst>
              <a:ext uri="{FF2B5EF4-FFF2-40B4-BE49-F238E27FC236}">
                <a16:creationId xmlns:a16="http://schemas.microsoft.com/office/drawing/2014/main" id="{63212D7C-C263-4CE8-BD48-44DC3D437D85}"/>
              </a:ext>
            </a:extLst>
          </p:cNvPr>
          <p:cNvSpPr txBox="1"/>
          <p:nvPr/>
        </p:nvSpPr>
        <p:spPr>
          <a:xfrm>
            <a:off x="7168142" y="5388647"/>
            <a:ext cx="1247775" cy="396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金融機関の融資の条件変更の相談</a:t>
            </a:r>
          </a:p>
        </p:txBody>
      </p:sp>
    </p:spTree>
    <p:extLst>
      <p:ext uri="{BB962C8B-B14F-4D97-AF65-F5344CB8AC3E}">
        <p14:creationId xmlns:p14="http://schemas.microsoft.com/office/powerpoint/2010/main" val="3638895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3">
            <a:extLst>
              <a:ext uri="{FF2B5EF4-FFF2-40B4-BE49-F238E27FC236}">
                <a16:creationId xmlns:a16="http://schemas.microsoft.com/office/drawing/2014/main" id="{20C2C6A9-CE2C-46AB-8DBB-40FDF1993DEE}"/>
              </a:ext>
            </a:extLst>
          </p:cNvPr>
          <p:cNvSpPr txBox="1">
            <a:spLocks/>
          </p:cNvSpPr>
          <p:nvPr/>
        </p:nvSpPr>
        <p:spPr>
          <a:xfrm>
            <a:off x="0" y="83153"/>
            <a:ext cx="9560684" cy="396234"/>
          </a:xfrm>
          <a:prstGeom prst="rect">
            <a:avLst/>
          </a:prstGeom>
        </p:spPr>
        <p:txBody>
          <a:bodyPr vert="horz" lIns="99060" tIns="49530" rIns="99060" bIns="49530" rtlCol="0" anchor="b">
            <a:noAutofit/>
          </a:bodyPr>
          <a:lstStyle>
            <a:lvl1pPr algn="ctr" defTabSz="914400" rtl="0" eaLnBrk="1" latinLnBrk="0" hangingPunct="1">
              <a:lnSpc>
                <a:spcPct val="90000"/>
              </a:lnSpc>
              <a:spcBef>
                <a:spcPct val="0"/>
              </a:spcBef>
              <a:buNone/>
              <a:defRPr kumimoji="1" sz="6000" kern="1200">
                <a:solidFill>
                  <a:schemeClr val="tx1"/>
                </a:solidFill>
                <a:latin typeface="Meiryo UI" panose="020B0604030504040204" pitchFamily="50" charset="-128"/>
                <a:ea typeface="Meiryo UI" panose="020B0604030504040204" pitchFamily="50" charset="-128"/>
                <a:cs typeface="+mj-cs"/>
              </a:defRPr>
            </a:lvl1pPr>
          </a:lstStyle>
          <a:p>
            <a:pPr algn="l"/>
            <a:r>
              <a:rPr lang="en-US" altLang="ja-JP" sz="2000" b="1" dirty="0"/>
              <a:t>10</a:t>
            </a:r>
            <a:r>
              <a:rPr lang="ja-JP" altLang="en-US" sz="2000" b="1" dirty="0"/>
              <a:t>．コロナ禍の対応に関する事業者からの声（アンケート調査より一部抜粋）</a:t>
            </a:r>
            <a:endParaRPr lang="ja-JP" altLang="en-US" sz="2000" b="1" dirty="0">
              <a:solidFill>
                <a:srgbClr val="FF0000"/>
              </a:solidFill>
            </a:endParaRPr>
          </a:p>
        </p:txBody>
      </p:sp>
      <p:sp>
        <p:nvSpPr>
          <p:cNvPr id="8" name="正方形/長方形 7">
            <a:extLst>
              <a:ext uri="{FF2B5EF4-FFF2-40B4-BE49-F238E27FC236}">
                <a16:creationId xmlns:a16="http://schemas.microsoft.com/office/drawing/2014/main" id="{D7C3971A-4191-4530-BA86-55208587003F}"/>
              </a:ext>
            </a:extLst>
          </p:cNvPr>
          <p:cNvSpPr/>
          <p:nvPr/>
        </p:nvSpPr>
        <p:spPr>
          <a:xfrm>
            <a:off x="118832" y="621629"/>
            <a:ext cx="9658350" cy="309600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772A0CA1-C47E-4427-A266-962B65337130}"/>
              </a:ext>
            </a:extLst>
          </p:cNvPr>
          <p:cNvSpPr/>
          <p:nvPr/>
        </p:nvSpPr>
        <p:spPr>
          <a:xfrm>
            <a:off x="102269" y="601729"/>
            <a:ext cx="3996000" cy="323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経済対策の実施に関する声</a:t>
            </a:r>
          </a:p>
        </p:txBody>
      </p:sp>
      <p:sp>
        <p:nvSpPr>
          <p:cNvPr id="10" name="正方形/長方形 9">
            <a:extLst>
              <a:ext uri="{FF2B5EF4-FFF2-40B4-BE49-F238E27FC236}">
                <a16:creationId xmlns:a16="http://schemas.microsoft.com/office/drawing/2014/main" id="{74E77159-CEF9-4415-8681-772B1D149732}"/>
              </a:ext>
            </a:extLst>
          </p:cNvPr>
          <p:cNvSpPr/>
          <p:nvPr/>
        </p:nvSpPr>
        <p:spPr>
          <a:xfrm>
            <a:off x="104775" y="3802549"/>
            <a:ext cx="9658350" cy="2766481"/>
          </a:xfrm>
          <a:prstGeom prst="rect">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3713E5FC-AE92-4387-8A9F-0910766D9066}"/>
              </a:ext>
            </a:extLst>
          </p:cNvPr>
          <p:cNvSpPr/>
          <p:nvPr/>
        </p:nvSpPr>
        <p:spPr>
          <a:xfrm>
            <a:off x="109307" y="3776980"/>
            <a:ext cx="4032000" cy="3238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助成金等の支援策の必要性に関する声</a:t>
            </a:r>
          </a:p>
        </p:txBody>
      </p:sp>
      <p:sp>
        <p:nvSpPr>
          <p:cNvPr id="31" name="テキスト ボックス 30">
            <a:extLst>
              <a:ext uri="{FF2B5EF4-FFF2-40B4-BE49-F238E27FC236}">
                <a16:creationId xmlns:a16="http://schemas.microsoft.com/office/drawing/2014/main" id="{C23A8CEC-908A-483C-BB37-8FA6AAED06F8}"/>
              </a:ext>
            </a:extLst>
          </p:cNvPr>
          <p:cNvSpPr txBox="1"/>
          <p:nvPr/>
        </p:nvSpPr>
        <p:spPr>
          <a:xfrm>
            <a:off x="159416" y="1026477"/>
            <a:ext cx="940126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0975" indent="-180975"/>
            <a:r>
              <a:rPr kumimoji="1" lang="ja-JP" altLang="en-US" sz="1200" dirty="0">
                <a:latin typeface="Meiryo UI" panose="020B0604030504040204" pitchFamily="50" charset="-128"/>
                <a:ea typeface="Meiryo UI" panose="020B0604030504040204" pitchFamily="50" charset="-128"/>
              </a:rPr>
              <a:t>①　</a:t>
            </a:r>
            <a:r>
              <a:rPr kumimoji="1" lang="ja-JP" altLang="en-US" sz="1200" b="1" u="sng" dirty="0">
                <a:latin typeface="Meiryo UI" panose="020B0604030504040204" pitchFamily="50" charset="-128"/>
                <a:ea typeface="Meiryo UI" panose="020B0604030504040204" pitchFamily="50" charset="-128"/>
              </a:rPr>
              <a:t>飲食店の売り上げは激減した。追加融資をうけても返済におわれるので、追加の借入はしていない。</a:t>
            </a:r>
            <a:r>
              <a:rPr kumimoji="1" lang="ja-JP" altLang="en-US" sz="1200" dirty="0">
                <a:latin typeface="Meiryo UI" panose="020B0604030504040204" pitchFamily="50" charset="-128"/>
                <a:ea typeface="Meiryo UI" panose="020B0604030504040204" pitchFamily="50" charset="-128"/>
              </a:rPr>
              <a:t>経営は大変厳しい状況にある。いつまでこの状況が続くのか出口がみえない。早期のコロナ収束をお願いしたい。（熊本県：サービス業（飲食））</a:t>
            </a:r>
            <a:endParaRPr kumimoji="1" lang="en-US" altLang="ja-JP" sz="1200"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F6F487F3-5793-4886-98EB-CCB019F3D3A0}"/>
              </a:ext>
            </a:extLst>
          </p:cNvPr>
          <p:cNvSpPr>
            <a:spLocks noGrp="1"/>
          </p:cNvSpPr>
          <p:nvPr>
            <p:ph type="sldNum" sz="quarter" idx="12"/>
          </p:nvPr>
        </p:nvSpPr>
        <p:spPr>
          <a:xfrm>
            <a:off x="7667623" y="6492875"/>
            <a:ext cx="2228850" cy="365125"/>
          </a:xfrm>
        </p:spPr>
        <p:txBody>
          <a:bodyPr/>
          <a:lstStyle/>
          <a:p>
            <a:r>
              <a:rPr kumimoji="1" lang="en-US" altLang="ja-JP" sz="1800" b="1" dirty="0"/>
              <a:t>10</a:t>
            </a:r>
            <a:endParaRPr kumimoji="1" lang="ja-JP" altLang="en-US" sz="1800" b="1" dirty="0"/>
          </a:p>
        </p:txBody>
      </p:sp>
      <p:sp>
        <p:nvSpPr>
          <p:cNvPr id="20" name="テキスト ボックス 19">
            <a:extLst>
              <a:ext uri="{FF2B5EF4-FFF2-40B4-BE49-F238E27FC236}">
                <a16:creationId xmlns:a16="http://schemas.microsoft.com/office/drawing/2014/main" id="{21038053-8432-4F86-B7AD-6506219CC507}"/>
              </a:ext>
            </a:extLst>
          </p:cNvPr>
          <p:cNvSpPr txBox="1"/>
          <p:nvPr/>
        </p:nvSpPr>
        <p:spPr>
          <a:xfrm>
            <a:off x="178466" y="2099708"/>
            <a:ext cx="938923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0975" indent="-180975"/>
            <a:r>
              <a:rPr kumimoji="1" lang="ja-JP" altLang="en-US" sz="1200" dirty="0">
                <a:latin typeface="Meiryo UI" panose="020B0604030504040204" pitchFamily="50" charset="-128"/>
                <a:ea typeface="Meiryo UI" panose="020B0604030504040204" pitchFamily="50" charset="-128"/>
              </a:rPr>
              <a:t>③　まずは、ワクチン接種を速やかに進めてもらいたい。そのうえで、</a:t>
            </a:r>
            <a:r>
              <a:rPr kumimoji="1" lang="ja-JP" altLang="en-US" sz="1200" b="1" u="sng" dirty="0">
                <a:latin typeface="Meiryo UI" panose="020B0604030504040204" pitchFamily="50" charset="-128"/>
                <a:ea typeface="Meiryo UI" panose="020B0604030504040204" pitchFamily="50" charset="-128"/>
              </a:rPr>
              <a:t>各業種へ万遍なく行き届く消費刺激策を実施し、経済全体が回復局面となるよう、環境の整備をお願いしたい。</a:t>
            </a:r>
            <a:r>
              <a:rPr kumimoji="1" lang="ja-JP" altLang="en-US" sz="1200" dirty="0">
                <a:latin typeface="Meiryo UI" panose="020B0604030504040204" pitchFamily="50" charset="-128"/>
                <a:ea typeface="Meiryo UI" panose="020B0604030504040204" pitchFamily="50" charset="-128"/>
              </a:rPr>
              <a:t>（広島県：製造業（食料品））</a:t>
            </a:r>
            <a:endParaRPr kumimoji="1" lang="en-US" altLang="ja-JP" sz="12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EF672CA9-8F2E-492B-BBED-36DAC1683134}"/>
              </a:ext>
            </a:extLst>
          </p:cNvPr>
          <p:cNvSpPr txBox="1"/>
          <p:nvPr/>
        </p:nvSpPr>
        <p:spPr>
          <a:xfrm>
            <a:off x="187991" y="3173839"/>
            <a:ext cx="9379713"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0975" indent="-180975"/>
            <a:r>
              <a:rPr kumimoji="1" lang="ja-JP" altLang="en-US" sz="1200" dirty="0">
                <a:latin typeface="Meiryo UI" panose="020B0604030504040204" pitchFamily="50" charset="-128"/>
                <a:ea typeface="Meiryo UI" panose="020B0604030504040204" pitchFamily="50" charset="-128"/>
              </a:rPr>
              <a:t>⑤　公共事業の受注は例年並みだが、民間受注に影響が出ている。また、木材不足による資材の高騰もあり、経営環境は引き続き厳しい。早期にコロナ禍を収束し、</a:t>
            </a:r>
            <a:r>
              <a:rPr kumimoji="1" lang="ja-JP" altLang="en-US" sz="1200" b="1" u="sng" dirty="0">
                <a:latin typeface="Meiryo UI" panose="020B0604030504040204" pitchFamily="50" charset="-128"/>
                <a:ea typeface="Meiryo UI" panose="020B0604030504040204" pitchFamily="50" charset="-128"/>
              </a:rPr>
              <a:t>木材の安定的な確保に向けた施策を実施してほしい。</a:t>
            </a:r>
            <a:r>
              <a:rPr kumimoji="1" lang="ja-JP" altLang="en-US" sz="1200" dirty="0">
                <a:latin typeface="Meiryo UI" panose="020B0604030504040204" pitchFamily="50" charset="-128"/>
                <a:ea typeface="Meiryo UI" panose="020B0604030504040204" pitchFamily="50" charset="-128"/>
              </a:rPr>
              <a:t>（福岡県：建設業）</a:t>
            </a:r>
            <a:endParaRPr kumimoji="1" lang="en-US" altLang="ja-JP" sz="12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AB657D58-7649-49A2-B48E-EDAA79491F83}"/>
              </a:ext>
            </a:extLst>
          </p:cNvPr>
          <p:cNvSpPr txBox="1"/>
          <p:nvPr/>
        </p:nvSpPr>
        <p:spPr>
          <a:xfrm>
            <a:off x="171446" y="4726640"/>
            <a:ext cx="940126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0975" indent="-180975"/>
            <a:r>
              <a:rPr kumimoji="1" lang="ja-JP" altLang="en-US" sz="1200" dirty="0">
                <a:latin typeface="Meiryo UI" panose="020B0604030504040204" pitchFamily="50" charset="-128"/>
                <a:ea typeface="Meiryo UI" panose="020B0604030504040204" pitchFamily="50" charset="-128"/>
              </a:rPr>
              <a:t>⑦　飲食店のみ給付等が手厚すぎるのではないかと感じる。</a:t>
            </a:r>
            <a:r>
              <a:rPr kumimoji="1" lang="ja-JP" altLang="en-US" sz="1200" b="1" u="sng" dirty="0">
                <a:latin typeface="Meiryo UI" panose="020B0604030504040204" pitchFamily="50" charset="-128"/>
                <a:ea typeface="Meiryo UI" panose="020B0604030504040204" pitchFamily="50" charset="-128"/>
              </a:rPr>
              <a:t>緊急事態宣言等により大きな影響を受けている業種は多々あるので、幅広い業種が利用できる助成金・補助金を考えていただきたい。</a:t>
            </a:r>
            <a:r>
              <a:rPr kumimoji="1" lang="ja-JP" altLang="en-US" sz="1200" dirty="0">
                <a:latin typeface="Meiryo UI" panose="020B0604030504040204" pitchFamily="50" charset="-128"/>
                <a:ea typeface="Meiryo UI" panose="020B0604030504040204" pitchFamily="50" charset="-128"/>
              </a:rPr>
              <a:t>（岐阜県：サービス業（その他））</a:t>
            </a:r>
            <a:endParaRPr kumimoji="1" lang="en-US" altLang="ja-JP" sz="12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5ACE537D-4FE8-4D51-9AB8-64A2075ECE49}"/>
              </a:ext>
            </a:extLst>
          </p:cNvPr>
          <p:cNvSpPr txBox="1"/>
          <p:nvPr/>
        </p:nvSpPr>
        <p:spPr>
          <a:xfrm>
            <a:off x="171446" y="4176364"/>
            <a:ext cx="940126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0975" indent="-180975"/>
            <a:r>
              <a:rPr kumimoji="1" lang="ja-JP" altLang="en-US" sz="1200" dirty="0">
                <a:latin typeface="Meiryo UI" panose="020B0604030504040204" pitchFamily="50" charset="-128"/>
                <a:ea typeface="Meiryo UI" panose="020B0604030504040204" pitchFamily="50" charset="-128"/>
              </a:rPr>
              <a:t>⑥　</a:t>
            </a:r>
            <a:r>
              <a:rPr kumimoji="1" lang="ja-JP" altLang="en-US" sz="1200" b="1" u="sng" dirty="0">
                <a:latin typeface="Meiryo UI" panose="020B0604030504040204" pitchFamily="50" charset="-128"/>
                <a:ea typeface="Meiryo UI" panose="020B0604030504040204" pitchFamily="50" charset="-128"/>
              </a:rPr>
              <a:t>雇用調整助成金がなくなると現在の雇用は維持できない可能性が高い。</a:t>
            </a:r>
            <a:r>
              <a:rPr kumimoji="1" lang="ja-JP" altLang="en-US" sz="1200" dirty="0">
                <a:latin typeface="Meiryo UI" panose="020B0604030504040204" pitchFamily="50" charset="-128"/>
                <a:ea typeface="Meiryo UI" panose="020B0604030504040204" pitchFamily="50" charset="-128"/>
              </a:rPr>
              <a:t>新型コロナ感染対策は必要なものの、</a:t>
            </a:r>
            <a:r>
              <a:rPr kumimoji="1" lang="ja-JP" altLang="en-US" sz="1200" b="1" u="sng" dirty="0">
                <a:latin typeface="Meiryo UI" panose="020B0604030504040204" pitchFamily="50" charset="-128"/>
                <a:ea typeface="Meiryo UI" panose="020B0604030504040204" pitchFamily="50" charset="-128"/>
              </a:rPr>
              <a:t>助成金の特例措置期間の延長や支給額の拡充をお願いしたい。</a:t>
            </a:r>
            <a:r>
              <a:rPr kumimoji="1" lang="ja-JP" altLang="en-US" sz="1200" dirty="0">
                <a:latin typeface="Meiryo UI" panose="020B0604030504040204" pitchFamily="50" charset="-128"/>
                <a:ea typeface="Meiryo UI" panose="020B0604030504040204" pitchFamily="50" charset="-128"/>
              </a:rPr>
              <a:t>（福島県：サービス業（旅館））</a:t>
            </a:r>
            <a:endParaRPr kumimoji="1" lang="en-US" altLang="ja-JP" sz="12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87DC9711-9538-459B-AE7B-011276DE5B81}"/>
              </a:ext>
            </a:extLst>
          </p:cNvPr>
          <p:cNvSpPr txBox="1"/>
          <p:nvPr/>
        </p:nvSpPr>
        <p:spPr>
          <a:xfrm>
            <a:off x="171446" y="5830183"/>
            <a:ext cx="9401268"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latin typeface="Meiryo UI" panose="020B0604030504040204" pitchFamily="50" charset="-128"/>
                <a:ea typeface="Meiryo UI" panose="020B0604030504040204" pitchFamily="50" charset="-128"/>
              </a:rPr>
              <a:t>⑨　</a:t>
            </a:r>
            <a:r>
              <a:rPr kumimoji="1" lang="ja-JP" altLang="en-US" sz="1200" spc="-40" dirty="0">
                <a:latin typeface="Meiryo UI" panose="020B0604030504040204" pitchFamily="50" charset="-128"/>
                <a:ea typeface="Meiryo UI" panose="020B0604030504040204" pitchFamily="50" charset="-128"/>
              </a:rPr>
              <a:t>雇用に関する助成金の拡充、設備・固定費に対する補助金制度の創設を希望します。（高知県：製造業（食料品））</a:t>
            </a:r>
            <a:endParaRPr kumimoji="1" lang="en-US" altLang="ja-JP" sz="1200" spc="-4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FC934C20-5F6B-45AA-8F4D-EDD950C1E713}"/>
              </a:ext>
            </a:extLst>
          </p:cNvPr>
          <p:cNvSpPr txBox="1"/>
          <p:nvPr/>
        </p:nvSpPr>
        <p:spPr>
          <a:xfrm>
            <a:off x="171446" y="5289154"/>
            <a:ext cx="940126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0975" indent="-180975"/>
            <a:r>
              <a:rPr kumimoji="1" lang="ja-JP" altLang="en-US" sz="1200" dirty="0">
                <a:latin typeface="Meiryo UI" panose="020B0604030504040204" pitchFamily="50" charset="-128"/>
                <a:ea typeface="Meiryo UI" panose="020B0604030504040204" pitchFamily="50" charset="-128"/>
              </a:rPr>
              <a:t>⑧　飲食店に限らず、小規模な小売店は外出自粛の影響を大きく受けており、未だ厳しい状況である。事業を継続するのも既にぎりぎりの状況となっている。また、</a:t>
            </a:r>
            <a:r>
              <a:rPr kumimoji="1" lang="ja-JP" altLang="en-US" sz="1200" b="1" u="sng" dirty="0">
                <a:latin typeface="Meiryo UI" panose="020B0604030504040204" pitchFamily="50" charset="-128"/>
                <a:ea typeface="Meiryo UI" panose="020B0604030504040204" pitchFamily="50" charset="-128"/>
              </a:rPr>
              <a:t>一時支援金・月次支援金の売上</a:t>
            </a:r>
            <a:r>
              <a:rPr kumimoji="1" lang="en-US" altLang="ja-JP" sz="1200" b="1" u="sng" dirty="0">
                <a:latin typeface="Meiryo UI" panose="020B0604030504040204" pitchFamily="50" charset="-128"/>
                <a:ea typeface="Meiryo UI" panose="020B0604030504040204" pitchFamily="50" charset="-128"/>
              </a:rPr>
              <a:t>50</a:t>
            </a:r>
            <a:r>
              <a:rPr kumimoji="1" lang="ja-JP" altLang="en-US" sz="1200" b="1" u="sng" dirty="0">
                <a:latin typeface="Meiryo UI" panose="020B0604030504040204" pitchFamily="50" charset="-128"/>
                <a:ea typeface="Meiryo UI" panose="020B0604030504040204" pitchFamily="50" charset="-128"/>
              </a:rPr>
              <a:t>％減少という条件は厳しため、要件を緩和して欲しい。</a:t>
            </a:r>
            <a:r>
              <a:rPr kumimoji="1" lang="ja-JP" altLang="en-US" sz="1200" dirty="0">
                <a:latin typeface="Meiryo UI" panose="020B0604030504040204" pitchFamily="50" charset="-128"/>
                <a:ea typeface="Meiryo UI" panose="020B0604030504040204" pitchFamily="50" charset="-128"/>
              </a:rPr>
              <a:t>（兵庫県：小売業（食料品））</a:t>
            </a:r>
            <a:endParaRPr kumimoji="1" lang="en-US" altLang="ja-JP" sz="1200"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C29BCBFB-2196-4389-9591-B7473A6CE2E9}"/>
              </a:ext>
            </a:extLst>
          </p:cNvPr>
          <p:cNvSpPr txBox="1"/>
          <p:nvPr/>
        </p:nvSpPr>
        <p:spPr>
          <a:xfrm>
            <a:off x="166436" y="6189596"/>
            <a:ext cx="9401268"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latin typeface="Meiryo UI" panose="020B0604030504040204" pitchFamily="50" charset="-128"/>
                <a:ea typeface="Meiryo UI" panose="020B0604030504040204" pitchFamily="50" charset="-128"/>
              </a:rPr>
              <a:t>⑩　返済猶予の柔軟な対応。コロナ禍が収束し、経営が平時の状態に戻ってから約定返済を開始するようにしてほしい。（兵庫県・サービス業（飲食））</a:t>
            </a:r>
            <a:endParaRPr kumimoji="1" lang="en-US" altLang="ja-JP" sz="12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A7A13584-531D-42EC-874E-06936D1451FE}"/>
              </a:ext>
            </a:extLst>
          </p:cNvPr>
          <p:cNvSpPr txBox="1"/>
          <p:nvPr/>
        </p:nvSpPr>
        <p:spPr>
          <a:xfrm>
            <a:off x="166436" y="1561843"/>
            <a:ext cx="938923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dirty="0">
                <a:latin typeface="Meiryo UI" panose="020B0604030504040204" pitchFamily="50" charset="-128"/>
                <a:ea typeface="Meiryo UI" panose="020B0604030504040204" pitchFamily="50" charset="-128"/>
              </a:rPr>
              <a:t>②　早期にワクチン接種を終わらせ、</a:t>
            </a:r>
            <a:r>
              <a:rPr kumimoji="1" lang="ja-JP" altLang="en-US" sz="1200" b="1" u="sng" dirty="0">
                <a:latin typeface="Meiryo UI" panose="020B0604030504040204" pitchFamily="50" charset="-128"/>
                <a:ea typeface="Meiryo UI" panose="020B0604030504040204" pitchFamily="50" charset="-128"/>
              </a:rPr>
              <a:t>経済が回復に向かうための方向性を明示してほしい。現在の状況が続けば、廃業せざるを得なくなってしまう。</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（栃木県：小売業（食料品））</a:t>
            </a:r>
            <a:endParaRPr kumimoji="1" lang="en-US" altLang="ja-JP" sz="12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EC2CA46C-FFAC-4A2A-B00C-5D9F80AC5B30}"/>
              </a:ext>
            </a:extLst>
          </p:cNvPr>
          <p:cNvSpPr txBox="1"/>
          <p:nvPr/>
        </p:nvSpPr>
        <p:spPr>
          <a:xfrm>
            <a:off x="187991" y="2633903"/>
            <a:ext cx="938923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0975" indent="-180975"/>
            <a:r>
              <a:rPr kumimoji="1" lang="ja-JP" altLang="en-US" sz="1200" dirty="0">
                <a:latin typeface="Meiryo UI" panose="020B0604030504040204" pitchFamily="50" charset="-128"/>
                <a:ea typeface="Meiryo UI" panose="020B0604030504040204" pitchFamily="50" charset="-128"/>
              </a:rPr>
              <a:t>④　ワクチン接種が浸透した後、すみやかに</a:t>
            </a:r>
            <a:r>
              <a:rPr kumimoji="1" lang="en-US" altLang="ja-JP" sz="1200" b="1" u="sng" dirty="0" err="1">
                <a:latin typeface="Meiryo UI" panose="020B0604030504040204" pitchFamily="50" charset="-128"/>
                <a:ea typeface="Meiryo UI" panose="020B0604030504040204" pitchFamily="50" charset="-128"/>
              </a:rPr>
              <a:t>GoTo</a:t>
            </a:r>
            <a:r>
              <a:rPr kumimoji="1" lang="ja-JP" altLang="en-US" sz="1200" b="1" u="sng" dirty="0">
                <a:latin typeface="Meiryo UI" panose="020B0604030504040204" pitchFamily="50" charset="-128"/>
                <a:ea typeface="Meiryo UI" panose="020B0604030504040204" pitchFamily="50" charset="-128"/>
              </a:rPr>
              <a:t>事業を再開し消費喚起につなげてほしい。また、経済政策も積極的に検討してほしい。</a:t>
            </a:r>
            <a:endParaRPr kumimoji="1" lang="en-US" altLang="ja-JP" sz="1200" b="1" u="sng" dirty="0">
              <a:latin typeface="Meiryo UI" panose="020B0604030504040204" pitchFamily="50" charset="-128"/>
              <a:ea typeface="Meiryo UI" panose="020B0604030504040204" pitchFamily="50" charset="-128"/>
            </a:endParaRPr>
          </a:p>
          <a:p>
            <a:pPr marL="180975" indent="-180975"/>
            <a:r>
              <a:rPr kumimoji="1" lang="ja-JP" altLang="en-US" sz="1200" dirty="0">
                <a:latin typeface="Meiryo UI" panose="020B0604030504040204" pitchFamily="50" charset="-128"/>
                <a:ea typeface="Meiryo UI" panose="020B0604030504040204" pitchFamily="50" charset="-128"/>
              </a:rPr>
              <a:t>（佐賀県：サービス業（旅館））</a:t>
            </a:r>
            <a:endParaRPr kumimoji="1"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4381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3">
            <a:extLst>
              <a:ext uri="{FF2B5EF4-FFF2-40B4-BE49-F238E27FC236}">
                <a16:creationId xmlns:a16="http://schemas.microsoft.com/office/drawing/2014/main" id="{3BA29422-F859-4137-AB40-A884EC62F8AE}"/>
              </a:ext>
            </a:extLst>
          </p:cNvPr>
          <p:cNvSpPr txBox="1">
            <a:spLocks/>
          </p:cNvSpPr>
          <p:nvPr/>
        </p:nvSpPr>
        <p:spPr>
          <a:xfrm>
            <a:off x="0" y="83153"/>
            <a:ext cx="9560684" cy="396234"/>
          </a:xfrm>
          <a:prstGeom prst="rect">
            <a:avLst/>
          </a:prstGeom>
        </p:spPr>
        <p:txBody>
          <a:bodyPr vert="horz" lIns="99060" tIns="49530" rIns="99060" bIns="49530" rtlCol="0" anchor="b">
            <a:noAutofit/>
          </a:bodyPr>
          <a:lstStyle>
            <a:lvl1pPr algn="ctr" defTabSz="914400" rtl="0" eaLnBrk="1" latinLnBrk="0" hangingPunct="1">
              <a:lnSpc>
                <a:spcPct val="90000"/>
              </a:lnSpc>
              <a:spcBef>
                <a:spcPct val="0"/>
              </a:spcBef>
              <a:buNone/>
              <a:defRPr kumimoji="1" sz="6000" kern="1200">
                <a:solidFill>
                  <a:schemeClr val="tx1"/>
                </a:solidFill>
                <a:latin typeface="Meiryo UI" panose="020B0604030504040204" pitchFamily="50" charset="-128"/>
                <a:ea typeface="Meiryo UI" panose="020B0604030504040204" pitchFamily="50" charset="-128"/>
                <a:cs typeface="+mj-cs"/>
              </a:defRPr>
            </a:lvl1pPr>
          </a:lstStyle>
          <a:p>
            <a:pPr algn="l"/>
            <a:r>
              <a:rPr lang="ja-JP" altLang="en-US" sz="2000" b="1" dirty="0"/>
              <a:t>１．緊急事態宣言の延長等による影響の調査結果</a:t>
            </a:r>
            <a:endParaRPr lang="ja-JP" altLang="en-US" sz="2000" b="1" dirty="0">
              <a:solidFill>
                <a:srgbClr val="FF0000"/>
              </a:solidFill>
            </a:endParaRPr>
          </a:p>
        </p:txBody>
      </p:sp>
      <p:graphicFrame>
        <p:nvGraphicFramePr>
          <p:cNvPr id="7" name="表 6">
            <a:extLst>
              <a:ext uri="{FF2B5EF4-FFF2-40B4-BE49-F238E27FC236}">
                <a16:creationId xmlns:a16="http://schemas.microsoft.com/office/drawing/2014/main" id="{2ADA9AE1-DBEC-40F8-B95A-47A2A90E7F98}"/>
              </a:ext>
            </a:extLst>
          </p:cNvPr>
          <p:cNvGraphicFramePr>
            <a:graphicFrameLocks noGrp="1"/>
          </p:cNvGraphicFramePr>
          <p:nvPr>
            <p:extLst>
              <p:ext uri="{D42A27DB-BD31-4B8C-83A1-F6EECF244321}">
                <p14:modId xmlns:p14="http://schemas.microsoft.com/office/powerpoint/2010/main" val="3014869815"/>
              </p:ext>
            </p:extLst>
          </p:nvPr>
        </p:nvGraphicFramePr>
        <p:xfrm>
          <a:off x="146648" y="591200"/>
          <a:ext cx="9560683" cy="1737360"/>
        </p:xfrm>
        <a:graphic>
          <a:graphicData uri="http://schemas.openxmlformats.org/drawingml/2006/table">
            <a:tbl>
              <a:tblPr firstRow="1" bandRow="1">
                <a:tableStyleId>{5940675A-B579-460E-94D1-54222C63F5DA}</a:tableStyleId>
              </a:tblPr>
              <a:tblGrid>
                <a:gridCol w="1752515">
                  <a:extLst>
                    <a:ext uri="{9D8B030D-6E8A-4147-A177-3AD203B41FA5}">
                      <a16:colId xmlns:a16="http://schemas.microsoft.com/office/drawing/2014/main" val="20000"/>
                    </a:ext>
                  </a:extLst>
                </a:gridCol>
                <a:gridCol w="7808168">
                  <a:extLst>
                    <a:ext uri="{9D8B030D-6E8A-4147-A177-3AD203B41FA5}">
                      <a16:colId xmlns:a16="http://schemas.microsoft.com/office/drawing/2014/main" val="20001"/>
                    </a:ext>
                  </a:extLst>
                </a:gridCol>
              </a:tblGrid>
              <a:tr h="0">
                <a:tc>
                  <a:txBody>
                    <a:bodyPr/>
                    <a:lstStyle/>
                    <a:p>
                      <a:pPr algn="ctr"/>
                      <a:r>
                        <a:rPr kumimoji="1" lang="ja-JP" altLang="en-US" sz="1400" dirty="0">
                          <a:latin typeface="Meiryo UI" panose="020B0604030504040204" pitchFamily="50" charset="-128"/>
                          <a:ea typeface="Meiryo UI" panose="020B0604030504040204" pitchFamily="50" charset="-128"/>
                        </a:rPr>
                        <a:t>調査対象</a:t>
                      </a:r>
                    </a:p>
                  </a:txBody>
                  <a:tcPr anchor="ctr">
                    <a:solidFill>
                      <a:schemeClr val="accent1">
                        <a:lumMod val="20000"/>
                        <a:lumOff val="80000"/>
                      </a:schemeClr>
                    </a:solidFill>
                  </a:tcPr>
                </a:tc>
                <a:tc>
                  <a:txBody>
                    <a:bodyPr/>
                    <a:lstStyle/>
                    <a:p>
                      <a:r>
                        <a:rPr kumimoji="1" lang="ja-JP" altLang="en-US" sz="1400" dirty="0">
                          <a:latin typeface="Meiryo UI" panose="020B0604030504040204" pitchFamily="50" charset="-128"/>
                          <a:ea typeface="Meiryo UI" panose="020B0604030504040204" pitchFamily="50" charset="-128"/>
                        </a:rPr>
                        <a:t>全国</a:t>
                      </a:r>
                      <a:r>
                        <a:rPr kumimoji="1" lang="en-US" altLang="ja-JP" sz="1400" dirty="0">
                          <a:latin typeface="Meiryo UI" panose="020B0604030504040204" pitchFamily="50" charset="-128"/>
                          <a:ea typeface="Meiryo UI" panose="020B0604030504040204" pitchFamily="50" charset="-128"/>
                        </a:rPr>
                        <a:t>47</a:t>
                      </a:r>
                      <a:r>
                        <a:rPr kumimoji="1" lang="ja-JP" altLang="en-US" sz="1400" dirty="0">
                          <a:latin typeface="Meiryo UI" panose="020B0604030504040204" pitchFamily="50" charset="-128"/>
                          <a:ea typeface="Meiryo UI" panose="020B0604030504040204" pitchFamily="50" charset="-128"/>
                        </a:rPr>
                        <a:t>都道府県の商工会地域の中小・小規模事業者</a:t>
                      </a:r>
                    </a:p>
                  </a:txBody>
                  <a:tcPr/>
                </a:tc>
                <a:extLst>
                  <a:ext uri="{0D108BD9-81ED-4DB2-BD59-A6C34878D82A}">
                    <a16:rowId xmlns:a16="http://schemas.microsoft.com/office/drawing/2014/main" val="10000"/>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調査目的</a:t>
                      </a:r>
                    </a:p>
                  </a:txBody>
                  <a:tcPr anchor="ctr">
                    <a:solidFill>
                      <a:schemeClr val="accent1">
                        <a:lumMod val="20000"/>
                        <a:lumOff val="80000"/>
                      </a:schemeClr>
                    </a:solidFill>
                  </a:tcPr>
                </a:tc>
                <a:tc>
                  <a:txBody>
                    <a:bodyPr/>
                    <a:lstStyle/>
                    <a:p>
                      <a:r>
                        <a:rPr kumimoji="1" lang="ja-JP" altLang="en-US" sz="1400" dirty="0">
                          <a:latin typeface="Meiryo UI" panose="020B0604030504040204" pitchFamily="50" charset="-128"/>
                          <a:ea typeface="Meiryo UI" panose="020B0604030504040204" pitchFamily="50" charset="-128"/>
                        </a:rPr>
                        <a:t>緊急事態宣言の延長やまん延防止等重点措置の拡大による経営への影響を把握するため、調査を実施</a:t>
                      </a:r>
                    </a:p>
                  </a:txBody>
                  <a:tcPr/>
                </a:tc>
                <a:extLst>
                  <a:ext uri="{0D108BD9-81ED-4DB2-BD59-A6C34878D82A}">
                    <a16:rowId xmlns:a16="http://schemas.microsoft.com/office/drawing/2014/main" val="10001"/>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調査機関</a:t>
                      </a:r>
                    </a:p>
                  </a:txBody>
                  <a:tcPr anchor="ctr">
                    <a:solidFill>
                      <a:schemeClr val="accent1">
                        <a:lumMod val="20000"/>
                        <a:lumOff val="80000"/>
                      </a:schemeClr>
                    </a:solidFill>
                  </a:tcPr>
                </a:tc>
                <a:tc>
                  <a:txBody>
                    <a:bodyPr/>
                    <a:lstStyle/>
                    <a:p>
                      <a:r>
                        <a:rPr kumimoji="1" lang="ja-JP" altLang="en-US" sz="1400" dirty="0">
                          <a:latin typeface="Meiryo UI" panose="020B0604030504040204" pitchFamily="50" charset="-128"/>
                          <a:ea typeface="Meiryo UI" panose="020B0604030504040204" pitchFamily="50" charset="-128"/>
                        </a:rPr>
                        <a:t>令和３年５月</a:t>
                      </a:r>
                      <a:r>
                        <a:rPr kumimoji="1" lang="en-US" altLang="ja-JP" sz="1400" dirty="0">
                          <a:latin typeface="Meiryo UI" panose="020B0604030504040204" pitchFamily="50" charset="-128"/>
                          <a:ea typeface="Meiryo UI" panose="020B0604030504040204" pitchFamily="50" charset="-128"/>
                        </a:rPr>
                        <a:t>28</a:t>
                      </a:r>
                      <a:r>
                        <a:rPr kumimoji="1" lang="ja-JP" altLang="en-US" sz="1400" dirty="0">
                          <a:latin typeface="Meiryo UI" panose="020B0604030504040204" pitchFamily="50" charset="-128"/>
                          <a:ea typeface="Meiryo UI" panose="020B0604030504040204" pitchFamily="50" charset="-128"/>
                        </a:rPr>
                        <a:t>日（木）～６月</a:t>
                      </a: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日（金）</a:t>
                      </a:r>
                    </a:p>
                  </a:txBody>
                  <a:tcPr/>
                </a:tc>
                <a:extLst>
                  <a:ext uri="{0D108BD9-81ED-4DB2-BD59-A6C34878D82A}">
                    <a16:rowId xmlns:a16="http://schemas.microsoft.com/office/drawing/2014/main" val="2814564995"/>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調査方法</a:t>
                      </a:r>
                    </a:p>
                  </a:txBody>
                  <a:tcPr anchor="ctr">
                    <a:solidFill>
                      <a:schemeClr val="accent1">
                        <a:lumMod val="20000"/>
                        <a:lumOff val="80000"/>
                      </a:schemeClr>
                    </a:solidFill>
                  </a:tcPr>
                </a:tc>
                <a:tc>
                  <a:txBody>
                    <a:bodyPr/>
                    <a:lstStyle/>
                    <a:p>
                      <a:r>
                        <a:rPr kumimoji="1" lang="ja-JP" altLang="en-US" sz="1400" dirty="0">
                          <a:latin typeface="Meiryo UI" panose="020B0604030504040204" pitchFamily="50" charset="-128"/>
                          <a:ea typeface="Meiryo UI" panose="020B0604030504040204" pitchFamily="50" charset="-128"/>
                        </a:rPr>
                        <a:t>全国各地の商工会の経営指導員が、アンケートに基づき調査対象企業にヒアリングした結果を、全国商工会連合会にて集計</a:t>
                      </a: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73759">
                <a:tc>
                  <a:txBody>
                    <a:bodyPr/>
                    <a:lstStyle/>
                    <a:p>
                      <a:pPr algn="ctr"/>
                      <a:r>
                        <a:rPr kumimoji="1" lang="ja-JP" altLang="en-US" sz="1400" dirty="0">
                          <a:latin typeface="Meiryo UI" panose="020B0604030504040204" pitchFamily="50" charset="-128"/>
                          <a:ea typeface="Meiryo UI" panose="020B0604030504040204" pitchFamily="50" charset="-128"/>
                        </a:rPr>
                        <a:t>回答企業数</a:t>
                      </a:r>
                    </a:p>
                  </a:txBody>
                  <a:tcPr anchor="ctr">
                    <a:solidFill>
                      <a:schemeClr val="accent1">
                        <a:lumMod val="20000"/>
                        <a:lumOff val="80000"/>
                      </a:schemeClr>
                    </a:solidFill>
                  </a:tcPr>
                </a:tc>
                <a:tc>
                  <a:txBody>
                    <a:bodyPr/>
                    <a:lstStyle/>
                    <a:p>
                      <a:r>
                        <a:rPr kumimoji="1" lang="en-US" altLang="ja-JP" sz="1400" dirty="0">
                          <a:latin typeface="Meiryo UI" panose="020B0604030504040204" pitchFamily="50" charset="-128"/>
                          <a:ea typeface="Meiryo UI" panose="020B0604030504040204" pitchFamily="50" charset="-128"/>
                        </a:rPr>
                        <a:t>690</a:t>
                      </a:r>
                      <a:r>
                        <a:rPr kumimoji="1" lang="ja-JP" altLang="en-US" sz="1400" dirty="0">
                          <a:latin typeface="Meiryo UI" panose="020B0604030504040204" pitchFamily="50" charset="-128"/>
                          <a:ea typeface="Meiryo UI" panose="020B0604030504040204" pitchFamily="50" charset="-128"/>
                        </a:rPr>
                        <a:t>事業者</a:t>
                      </a:r>
                    </a:p>
                  </a:txBody>
                  <a:tcPr/>
                </a:tc>
                <a:extLst>
                  <a:ext uri="{0D108BD9-81ED-4DB2-BD59-A6C34878D82A}">
                    <a16:rowId xmlns:a16="http://schemas.microsoft.com/office/drawing/2014/main" val="10003"/>
                  </a:ext>
                </a:extLst>
              </a:tr>
            </a:tbl>
          </a:graphicData>
        </a:graphic>
      </p:graphicFrame>
      <p:sp>
        <p:nvSpPr>
          <p:cNvPr id="4" name="スライド番号プレースホルダー 3">
            <a:extLst>
              <a:ext uri="{FF2B5EF4-FFF2-40B4-BE49-F238E27FC236}">
                <a16:creationId xmlns:a16="http://schemas.microsoft.com/office/drawing/2014/main" id="{121D906A-C342-4404-B00B-4CC6DE63D185}"/>
              </a:ext>
            </a:extLst>
          </p:cNvPr>
          <p:cNvSpPr>
            <a:spLocks noGrp="1"/>
          </p:cNvSpPr>
          <p:nvPr>
            <p:ph type="sldNum" sz="quarter" idx="12"/>
          </p:nvPr>
        </p:nvSpPr>
        <p:spPr>
          <a:xfrm>
            <a:off x="7677150" y="6492875"/>
            <a:ext cx="2228850" cy="365125"/>
          </a:xfrm>
        </p:spPr>
        <p:txBody>
          <a:bodyPr/>
          <a:lstStyle/>
          <a:p>
            <a:r>
              <a:rPr kumimoji="1" lang="ja-JP" altLang="en-US" sz="1800" b="1" dirty="0"/>
              <a:t>１</a:t>
            </a:r>
          </a:p>
        </p:txBody>
      </p:sp>
      <p:sp>
        <p:nvSpPr>
          <p:cNvPr id="18" name="テキスト ボックス 17">
            <a:extLst>
              <a:ext uri="{FF2B5EF4-FFF2-40B4-BE49-F238E27FC236}">
                <a16:creationId xmlns:a16="http://schemas.microsoft.com/office/drawing/2014/main" id="{24D69A7F-BEC7-4C41-8817-400F892D18DF}"/>
              </a:ext>
            </a:extLst>
          </p:cNvPr>
          <p:cNvSpPr txBox="1"/>
          <p:nvPr/>
        </p:nvSpPr>
        <p:spPr>
          <a:xfrm>
            <a:off x="116165" y="2374943"/>
            <a:ext cx="1865035"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○調査結果の概要</a:t>
            </a:r>
          </a:p>
        </p:txBody>
      </p:sp>
      <p:sp>
        <p:nvSpPr>
          <p:cNvPr id="19" name="正方形/長方形 18">
            <a:extLst>
              <a:ext uri="{FF2B5EF4-FFF2-40B4-BE49-F238E27FC236}">
                <a16:creationId xmlns:a16="http://schemas.microsoft.com/office/drawing/2014/main" id="{6F071FE8-58DB-4DC3-911B-96ABDE01872C}"/>
              </a:ext>
            </a:extLst>
          </p:cNvPr>
          <p:cNvSpPr/>
          <p:nvPr/>
        </p:nvSpPr>
        <p:spPr>
          <a:xfrm>
            <a:off x="146647" y="3031241"/>
            <a:ext cx="9612708" cy="1656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Wingdings" panose="05000000000000000000" pitchFamily="2" charset="2"/>
              <a:buChar char="l"/>
            </a:pPr>
            <a:r>
              <a:rPr lang="ja-JP" altLang="en-US" sz="1600" dirty="0">
                <a:solidFill>
                  <a:schemeClr val="tx1"/>
                </a:solidFill>
                <a:latin typeface="Meiryo UI" panose="020B0604030504040204" pitchFamily="50" charset="-128"/>
                <a:ea typeface="Meiryo UI" panose="020B0604030504040204" pitchFamily="50" charset="-128"/>
              </a:rPr>
              <a:t>コロナ禍の売上に対する影響は、既にコロナ禍にあった昨年の水準との比較となる</a:t>
            </a:r>
            <a:r>
              <a:rPr lang="ja-JP" altLang="en-US" sz="1600" b="1" u="sng" dirty="0">
                <a:solidFill>
                  <a:schemeClr val="tx1"/>
                </a:solidFill>
                <a:latin typeface="Meiryo UI" panose="020B0604030504040204" pitchFamily="50" charset="-128"/>
                <a:ea typeface="Meiryo UI" panose="020B0604030504040204" pitchFamily="50" charset="-128"/>
              </a:rPr>
              <a:t>「前年同期に比べ、減少」と回答した企業が５割超</a:t>
            </a:r>
            <a:r>
              <a:rPr lang="ja-JP" altLang="en-US" sz="1600" dirty="0">
                <a:solidFill>
                  <a:schemeClr val="tx1"/>
                </a:solidFill>
                <a:latin typeface="Meiryo UI" panose="020B0604030504040204" pitchFamily="50" charset="-128"/>
                <a:ea typeface="Meiryo UI" panose="020B0604030504040204" pitchFamily="50" charset="-128"/>
              </a:rPr>
              <a:t>で、コロナ禍以前の水準との比較となる</a:t>
            </a:r>
            <a:r>
              <a:rPr lang="ja-JP" altLang="en-US" sz="1600" b="1" u="sng" dirty="0">
                <a:solidFill>
                  <a:schemeClr val="tx1"/>
                </a:solidFill>
                <a:latin typeface="Meiryo UI" panose="020B0604030504040204" pitchFamily="50" charset="-128"/>
                <a:ea typeface="Meiryo UI" panose="020B0604030504040204" pitchFamily="50" charset="-128"/>
              </a:rPr>
              <a:t>「２年前の同期に比べ、減少」と回答した企業が８割超</a:t>
            </a:r>
            <a:r>
              <a:rPr lang="ja-JP" altLang="en-US" sz="1600" dirty="0">
                <a:solidFill>
                  <a:schemeClr val="tx1"/>
                </a:solidFill>
                <a:latin typeface="Meiryo UI" panose="020B0604030504040204" pitchFamily="50" charset="-128"/>
                <a:ea typeface="Meiryo UI" panose="020B0604030504040204" pitchFamily="50" charset="-128"/>
              </a:rPr>
              <a:t>となり、売上げに対する影響は、未だに大きい。</a:t>
            </a:r>
            <a:endParaRPr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600" dirty="0">
                <a:solidFill>
                  <a:schemeClr val="tx1"/>
                </a:solidFill>
                <a:latin typeface="Meiryo UI" panose="020B0604030504040204" pitchFamily="50" charset="-128"/>
                <a:ea typeface="Meiryo UI" panose="020B0604030504040204" pitchFamily="50" charset="-128"/>
              </a:rPr>
              <a:t>緊急事態宣言の延長等の経営環境に対する影響は、</a:t>
            </a:r>
            <a:r>
              <a:rPr lang="en-US" altLang="ja-JP" sz="1600" b="1" u="sng" dirty="0">
                <a:solidFill>
                  <a:schemeClr val="tx1"/>
                </a:solidFill>
                <a:latin typeface="Meiryo UI" panose="020B0604030504040204" pitchFamily="50" charset="-128"/>
                <a:ea typeface="Meiryo UI" panose="020B0604030504040204" pitchFamily="50" charset="-128"/>
              </a:rPr>
              <a:t>8</a:t>
            </a:r>
            <a:r>
              <a:rPr lang="ja-JP" altLang="en-US" sz="1600" b="1" u="sng" dirty="0">
                <a:solidFill>
                  <a:schemeClr val="tx1"/>
                </a:solidFill>
                <a:latin typeface="Meiryo UI" panose="020B0604030504040204" pitchFamily="50" charset="-128"/>
                <a:ea typeface="Meiryo UI" panose="020B0604030504040204" pitchFamily="50" charset="-128"/>
              </a:rPr>
              <a:t>割超の企業において、経営に悪影響を及ぼしている。</a:t>
            </a:r>
            <a:endParaRPr lang="en-US" altLang="ja-JP" sz="1600" b="1" u="sng" dirty="0">
              <a:solidFill>
                <a:srgbClr val="FF0000"/>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600" dirty="0">
                <a:solidFill>
                  <a:schemeClr val="tx1"/>
                </a:solidFill>
                <a:latin typeface="Meiryo UI" panose="020B0604030504040204" pitchFamily="50" charset="-128"/>
                <a:ea typeface="Meiryo UI" panose="020B0604030504040204" pitchFamily="50" charset="-128"/>
              </a:rPr>
              <a:t>コロナ禍の影響がさらに拡大した場合の対応策としては、「業務効率改善による収益力向上」「製品等の新開発・サービスの提供方法の見直し」など、</a:t>
            </a:r>
            <a:r>
              <a:rPr lang="ja-JP" altLang="en-US" sz="1600" b="1" u="sng" dirty="0">
                <a:solidFill>
                  <a:schemeClr val="tx1"/>
                </a:solidFill>
                <a:latin typeface="Meiryo UI" panose="020B0604030504040204" pitchFamily="50" charset="-128"/>
                <a:ea typeface="Meiryo UI" panose="020B0604030504040204" pitchFamily="50" charset="-128"/>
              </a:rPr>
              <a:t>費用をかけずに実施できる対応を検討している企業が多い。</a:t>
            </a:r>
            <a:endParaRPr lang="en-US" altLang="ja-JP" sz="1600" b="1" u="sng" dirty="0">
              <a:solidFill>
                <a:schemeClr val="tx1"/>
              </a:solidFill>
              <a:latin typeface="Meiryo UI" panose="020B0604030504040204" pitchFamily="50" charset="-128"/>
              <a:ea typeface="Meiryo UI" panose="020B0604030504040204" pitchFamily="50" charset="-128"/>
            </a:endParaRPr>
          </a:p>
        </p:txBody>
      </p:sp>
      <p:sp>
        <p:nvSpPr>
          <p:cNvPr id="20" name="角丸四角形 17">
            <a:extLst>
              <a:ext uri="{FF2B5EF4-FFF2-40B4-BE49-F238E27FC236}">
                <a16:creationId xmlns:a16="http://schemas.microsoft.com/office/drawing/2014/main" id="{6800649E-A310-448F-B115-627AB599A10A}"/>
              </a:ext>
            </a:extLst>
          </p:cNvPr>
          <p:cNvSpPr/>
          <p:nvPr/>
        </p:nvSpPr>
        <p:spPr>
          <a:xfrm>
            <a:off x="146645" y="2736282"/>
            <a:ext cx="4788000" cy="2880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rPr>
              <a:t>緊急事態宣言の延長による経営環境への影響について</a:t>
            </a:r>
          </a:p>
        </p:txBody>
      </p:sp>
      <p:sp>
        <p:nvSpPr>
          <p:cNvPr id="21" name="角丸四角形 17">
            <a:extLst>
              <a:ext uri="{FF2B5EF4-FFF2-40B4-BE49-F238E27FC236}">
                <a16:creationId xmlns:a16="http://schemas.microsoft.com/office/drawing/2014/main" id="{9733F181-EA5B-4437-A27C-C9ED835C2A0D}"/>
              </a:ext>
            </a:extLst>
          </p:cNvPr>
          <p:cNvSpPr/>
          <p:nvPr/>
        </p:nvSpPr>
        <p:spPr>
          <a:xfrm>
            <a:off x="130160" y="4801187"/>
            <a:ext cx="4788000" cy="2880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ja-JP" altLang="en-US" sz="1600" b="1" dirty="0">
                <a:latin typeface="Meiryo UI" panose="020B0604030504040204" pitchFamily="50" charset="-128"/>
                <a:ea typeface="Meiryo UI" panose="020B0604030504040204" pitchFamily="50" charset="-128"/>
              </a:rPr>
              <a:t>雇用や資金繰りに対する影響について</a:t>
            </a:r>
          </a:p>
        </p:txBody>
      </p:sp>
      <p:sp>
        <p:nvSpPr>
          <p:cNvPr id="22" name="正方形/長方形 21">
            <a:extLst>
              <a:ext uri="{FF2B5EF4-FFF2-40B4-BE49-F238E27FC236}">
                <a16:creationId xmlns:a16="http://schemas.microsoft.com/office/drawing/2014/main" id="{1F6F24F7-28F1-4DF5-8015-8D77134704BB}"/>
              </a:ext>
            </a:extLst>
          </p:cNvPr>
          <p:cNvSpPr/>
          <p:nvPr/>
        </p:nvSpPr>
        <p:spPr>
          <a:xfrm>
            <a:off x="130160" y="5100318"/>
            <a:ext cx="9612708" cy="1260000"/>
          </a:xfrm>
          <a:prstGeom prst="rect">
            <a:avLst/>
          </a:prstGeom>
          <a:ln>
            <a:solidFill>
              <a:srgbClr val="00B050"/>
            </a:solidFill>
          </a:ln>
        </p:spPr>
        <p:style>
          <a:lnRef idx="2">
            <a:schemeClr val="accent4"/>
          </a:lnRef>
          <a:fillRef idx="1">
            <a:schemeClr val="lt1"/>
          </a:fillRef>
          <a:effectRef idx="0">
            <a:schemeClr val="accent4"/>
          </a:effectRef>
          <a:fontRef idx="minor">
            <a:schemeClr val="dk1"/>
          </a:fontRef>
        </p:style>
        <p:txBody>
          <a:bodyPr rtlCol="0" anchor="ctr"/>
          <a:lstStyle/>
          <a:p>
            <a:pPr marL="285750" indent="-285750">
              <a:buFont typeface="Wingdings" panose="05000000000000000000" pitchFamily="2" charset="2"/>
              <a:buChar char="l"/>
            </a:pPr>
            <a:r>
              <a:rPr lang="ja-JP" altLang="en-US" sz="1600" dirty="0">
                <a:solidFill>
                  <a:schemeClr val="tx1"/>
                </a:solidFill>
                <a:latin typeface="Meiryo UI" panose="020B0604030504040204" pitchFamily="50" charset="-128"/>
                <a:ea typeface="Meiryo UI" panose="020B0604030504040204" pitchFamily="50" charset="-128"/>
              </a:rPr>
              <a:t>コロナ禍の雇用に対する影響は、「コロナ禍の影響下においても、</a:t>
            </a:r>
            <a:r>
              <a:rPr lang="ja-JP" altLang="en-US" sz="1600" b="1" u="sng" dirty="0">
                <a:solidFill>
                  <a:schemeClr val="tx1"/>
                </a:solidFill>
                <a:latin typeface="Meiryo UI" panose="020B0604030504040204" pitchFamily="50" charset="-128"/>
                <a:ea typeface="Meiryo UI" panose="020B0604030504040204" pitchFamily="50" charset="-128"/>
              </a:rPr>
              <a:t>雇用を維持している」と回答した企業は９割超</a:t>
            </a:r>
            <a:r>
              <a:rPr lang="ja-JP" altLang="en-US" sz="1600" dirty="0">
                <a:solidFill>
                  <a:schemeClr val="tx1"/>
                </a:solidFill>
                <a:latin typeface="Meiryo UI" panose="020B0604030504040204" pitchFamily="50" charset="-128"/>
                <a:ea typeface="Meiryo UI" panose="020B0604030504040204" pitchFamily="50" charset="-128"/>
              </a:rPr>
              <a:t>となり、厳しい経営環境の中、 引き続き雇用を維持している。</a:t>
            </a:r>
            <a:endParaRPr lang="en-US" altLang="ja-JP" sz="1600" dirty="0">
              <a:solidFill>
                <a:srgbClr val="FF0000"/>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600" dirty="0">
                <a:solidFill>
                  <a:schemeClr val="tx1"/>
                </a:solidFill>
                <a:latin typeface="Meiryo UI" panose="020B0604030504040204" pitchFamily="50" charset="-128"/>
                <a:ea typeface="Meiryo UI" panose="020B0604030504040204" pitchFamily="50" charset="-128"/>
              </a:rPr>
              <a:t>コロナ禍が長期化したことにより、今後利用する予定の資金繰り対応策は「補助金・助成金による対応」と回答した企業が４割超と最も多かった。一方、「新規融資の申込み」は２割程度に過ぎず、</a:t>
            </a:r>
            <a:r>
              <a:rPr lang="ja-JP" altLang="en-US" sz="1600" b="1" u="sng" dirty="0">
                <a:solidFill>
                  <a:schemeClr val="tx1"/>
                </a:solidFill>
                <a:latin typeface="Meiryo UI" panose="020B0604030504040204" pitchFamily="50" charset="-128"/>
                <a:ea typeface="Meiryo UI" panose="020B0604030504040204" pitchFamily="50" charset="-128"/>
              </a:rPr>
              <a:t>新規の借入には消極的である。</a:t>
            </a:r>
          </a:p>
        </p:txBody>
      </p:sp>
    </p:spTree>
    <p:extLst>
      <p:ext uri="{BB962C8B-B14F-4D97-AF65-F5344CB8AC3E}">
        <p14:creationId xmlns:p14="http://schemas.microsoft.com/office/powerpoint/2010/main" val="1138800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p:txBody>
          <a:bodyPr>
            <a:normAutofit/>
          </a:bodyPr>
          <a:lstStyle/>
          <a:p>
            <a:r>
              <a:rPr kumimoji="1" lang="ja-JP" altLang="en-US" dirty="0"/>
              <a:t>２</a:t>
            </a:r>
            <a:r>
              <a:rPr kumimoji="1" lang="en-US" altLang="ja-JP" dirty="0"/>
              <a:t>.</a:t>
            </a:r>
            <a:r>
              <a:rPr kumimoji="1" lang="ja-JP" altLang="en-US" dirty="0"/>
              <a:t>回答企業の業種　</a:t>
            </a:r>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prstClr val="black">
                    <a:tint val="75000"/>
                  </a:prstClr>
                </a:solidFill>
                <a:latin typeface="游ゴシック" panose="020B0400000000000000" pitchFamily="50" charset="-128"/>
                <a:ea typeface="游ゴシック" panose="020B0400000000000000" pitchFamily="50" charset="-128"/>
              </a:rPr>
              <a:t>２</a:t>
            </a:r>
            <a:endPar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F405B6B8-6A96-40DB-B5F5-AEA577B44572}"/>
              </a:ext>
            </a:extLst>
          </p:cNvPr>
          <p:cNvSpPr/>
          <p:nvPr/>
        </p:nvSpPr>
        <p:spPr>
          <a:xfrm>
            <a:off x="491284" y="579187"/>
            <a:ext cx="8712000" cy="884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solidFill>
                  <a:prstClr val="black"/>
                </a:solidFill>
                <a:latin typeface="Meiryo UI" panose="020B0604030504040204" pitchFamily="50" charset="-128"/>
                <a:ea typeface="Meiryo UI" panose="020B0604030504040204" pitchFamily="50" charset="-128"/>
              </a:rPr>
              <a:t>緊急事態宣言の延長等による影響の調査結果において、回答のあった企業の業種割合（５分類）は、サービス業</a:t>
            </a:r>
            <a:r>
              <a:rPr kumimoji="1" lang="en-US" altLang="ja-JP" sz="1400" dirty="0">
                <a:solidFill>
                  <a:prstClr val="black"/>
                </a:solidFill>
                <a:latin typeface="Meiryo UI" panose="020B0604030504040204" pitchFamily="50" charset="-128"/>
                <a:ea typeface="Meiryo UI" panose="020B0604030504040204" pitchFamily="50" charset="-128"/>
              </a:rPr>
              <a:t>48.3</a:t>
            </a:r>
            <a:r>
              <a:rPr kumimoji="1" lang="ja-JP" altLang="en-US" sz="1400" dirty="0">
                <a:solidFill>
                  <a:prstClr val="black"/>
                </a:solidFill>
                <a:latin typeface="Meiryo UI" panose="020B0604030504040204" pitchFamily="50" charset="-128"/>
                <a:ea typeface="Meiryo UI" panose="020B0604030504040204" pitchFamily="50" charset="-128"/>
              </a:rPr>
              <a:t>％、製造業</a:t>
            </a:r>
            <a:r>
              <a:rPr kumimoji="1" lang="en-US" altLang="ja-JP" sz="1400" dirty="0">
                <a:solidFill>
                  <a:prstClr val="black"/>
                </a:solidFill>
                <a:latin typeface="Meiryo UI" panose="020B0604030504040204" pitchFamily="50" charset="-128"/>
                <a:ea typeface="Meiryo UI" panose="020B0604030504040204" pitchFamily="50" charset="-128"/>
              </a:rPr>
              <a:t>19.3</a:t>
            </a:r>
            <a:r>
              <a:rPr kumimoji="1" lang="ja-JP" altLang="en-US" sz="1400" dirty="0">
                <a:solidFill>
                  <a:prstClr val="black"/>
                </a:solidFill>
                <a:latin typeface="Meiryo UI" panose="020B0604030504040204" pitchFamily="50" charset="-128"/>
                <a:ea typeface="Meiryo UI" panose="020B0604030504040204" pitchFamily="50" charset="-128"/>
              </a:rPr>
              <a:t>％、小売業</a:t>
            </a:r>
            <a:r>
              <a:rPr kumimoji="1" lang="en-US" altLang="ja-JP" sz="1400" dirty="0">
                <a:solidFill>
                  <a:prstClr val="black"/>
                </a:solidFill>
                <a:latin typeface="Meiryo UI" panose="020B0604030504040204" pitchFamily="50" charset="-128"/>
                <a:ea typeface="Meiryo UI" panose="020B0604030504040204" pitchFamily="50" charset="-128"/>
              </a:rPr>
              <a:t>14.3</a:t>
            </a:r>
            <a:r>
              <a:rPr kumimoji="1" lang="ja-JP" altLang="en-US" sz="1400" dirty="0">
                <a:solidFill>
                  <a:prstClr val="black"/>
                </a:solidFill>
                <a:latin typeface="Meiryo UI" panose="020B0604030504040204" pitchFamily="50" charset="-128"/>
                <a:ea typeface="Meiryo UI" panose="020B0604030504040204" pitchFamily="50" charset="-128"/>
              </a:rPr>
              <a:t>％、建設業</a:t>
            </a:r>
            <a:r>
              <a:rPr kumimoji="1" lang="en-US" altLang="ja-JP" sz="1400" dirty="0">
                <a:solidFill>
                  <a:prstClr val="black"/>
                </a:solidFill>
                <a:latin typeface="Meiryo UI" panose="020B0604030504040204" pitchFamily="50" charset="-128"/>
                <a:ea typeface="Meiryo UI" panose="020B0604030504040204" pitchFamily="50" charset="-128"/>
              </a:rPr>
              <a:t>12.6</a:t>
            </a:r>
            <a:r>
              <a:rPr kumimoji="1" lang="ja-JP" altLang="en-US" sz="1400" dirty="0">
                <a:solidFill>
                  <a:prstClr val="black"/>
                </a:solidFill>
                <a:latin typeface="Meiryo UI" panose="020B0604030504040204" pitchFamily="50" charset="-128"/>
                <a:ea typeface="Meiryo UI" panose="020B0604030504040204" pitchFamily="50" charset="-128"/>
              </a:rPr>
              <a:t>％、その他</a:t>
            </a:r>
            <a:r>
              <a:rPr kumimoji="1" lang="en-US" altLang="ja-JP" sz="1400" dirty="0">
                <a:solidFill>
                  <a:prstClr val="black"/>
                </a:solidFill>
                <a:latin typeface="Meiryo UI" panose="020B0604030504040204" pitchFamily="50" charset="-128"/>
                <a:ea typeface="Meiryo UI" panose="020B0604030504040204" pitchFamily="50" charset="-128"/>
              </a:rPr>
              <a:t>5.5</a:t>
            </a:r>
            <a:r>
              <a:rPr kumimoji="1" lang="ja-JP" altLang="en-US" sz="1400" dirty="0">
                <a:solidFill>
                  <a:prstClr val="black"/>
                </a:solidFill>
                <a:latin typeface="Meiryo UI" panose="020B0604030504040204" pitchFamily="50" charset="-128"/>
                <a:ea typeface="Meiryo UI" panose="020B0604030504040204" pitchFamily="50" charset="-128"/>
              </a:rPr>
              <a:t>％となった。</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業種割合の詳細では、飲食、旅館、理美容など、新型コロナウイルスの影響が大きい業種からの回答が多くあった。</a:t>
            </a: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658814" y="1714902"/>
            <a:ext cx="376194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○回答企業の業種割合（５分類）（</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n=</a:t>
            </a:r>
            <a:r>
              <a:rPr kumimoji="1" lang="en-US" altLang="ja-JP" sz="1400" dirty="0">
                <a:solidFill>
                  <a:prstClr val="black"/>
                </a:solidFill>
                <a:latin typeface="Meiryo UI" panose="020B0604030504040204" pitchFamily="50" charset="-128"/>
                <a:ea typeface="Meiryo UI" panose="020B0604030504040204" pitchFamily="50" charset="-128"/>
              </a:rPr>
              <a:t>690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22" name="グラフ 21">
            <a:extLst>
              <a:ext uri="{FF2B5EF4-FFF2-40B4-BE49-F238E27FC236}">
                <a16:creationId xmlns:a16="http://schemas.microsoft.com/office/drawing/2014/main" id="{B8EFDA91-7BB4-4BEF-80AD-3F4183C16330}"/>
              </a:ext>
            </a:extLst>
          </p:cNvPr>
          <p:cNvGraphicFramePr>
            <a:graphicFrameLocks/>
          </p:cNvGraphicFramePr>
          <p:nvPr>
            <p:extLst>
              <p:ext uri="{D42A27DB-BD31-4B8C-83A1-F6EECF244321}">
                <p14:modId xmlns:p14="http://schemas.microsoft.com/office/powerpoint/2010/main" val="763572073"/>
              </p:ext>
            </p:extLst>
          </p:nvPr>
        </p:nvGraphicFramePr>
        <p:xfrm>
          <a:off x="-357522" y="1910080"/>
          <a:ext cx="5670513" cy="4368733"/>
        </p:xfrm>
        <a:graphic>
          <a:graphicData uri="http://schemas.openxmlformats.org/drawingml/2006/chart">
            <c:chart xmlns:c="http://schemas.openxmlformats.org/drawingml/2006/chart" xmlns:r="http://schemas.openxmlformats.org/officeDocument/2006/relationships" r:id="rId2"/>
          </a:graphicData>
        </a:graphic>
      </p:graphicFrame>
      <p:sp>
        <p:nvSpPr>
          <p:cNvPr id="23" name="テキスト ボックス 22">
            <a:extLst>
              <a:ext uri="{FF2B5EF4-FFF2-40B4-BE49-F238E27FC236}">
                <a16:creationId xmlns:a16="http://schemas.microsoft.com/office/drawing/2014/main" id="{2E83BBCF-9C58-4011-A1DA-2C5E38049FFA}"/>
              </a:ext>
            </a:extLst>
          </p:cNvPr>
          <p:cNvSpPr txBox="1"/>
          <p:nvPr/>
        </p:nvSpPr>
        <p:spPr>
          <a:xfrm>
            <a:off x="5888690" y="1733433"/>
            <a:ext cx="290288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〇業種割合</a:t>
            </a:r>
            <a:r>
              <a:rPr kumimoji="1" lang="ja-JP" altLang="en-US" sz="1400" dirty="0">
                <a:solidFill>
                  <a:prstClr val="black"/>
                </a:solidFill>
                <a:latin typeface="Meiryo UI" panose="020B0604030504040204" pitchFamily="50" charset="-128"/>
                <a:ea typeface="Meiryo UI" panose="020B0604030504040204" pitchFamily="50" charset="-128"/>
              </a:rPr>
              <a:t>の詳細</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n=</a:t>
            </a:r>
            <a:r>
              <a:rPr kumimoji="1" lang="en-US" altLang="ja-JP" sz="1400" dirty="0">
                <a:solidFill>
                  <a:prstClr val="black"/>
                </a:solidFill>
                <a:latin typeface="Meiryo UI" panose="020B0604030504040204" pitchFamily="50" charset="-128"/>
                <a:ea typeface="Meiryo UI" panose="020B0604030504040204" pitchFamily="50" charset="-128"/>
              </a:rPr>
              <a:t>690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a:extLst>
              <a:ext uri="{FF2B5EF4-FFF2-40B4-BE49-F238E27FC236}">
                <a16:creationId xmlns:a16="http://schemas.microsoft.com/office/drawing/2014/main" id="{47D5EAB9-23CC-43B9-A4FA-72B8461554D7}"/>
              </a:ext>
            </a:extLst>
          </p:cNvPr>
          <p:cNvSpPr txBox="1"/>
          <p:nvPr/>
        </p:nvSpPr>
        <p:spPr>
          <a:xfrm>
            <a:off x="2477735" y="6035167"/>
            <a:ext cx="456216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複数の業種に回答があった企業は、メインの業種として集計</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4" name="図 3">
            <a:extLst>
              <a:ext uri="{FF2B5EF4-FFF2-40B4-BE49-F238E27FC236}">
                <a16:creationId xmlns:a16="http://schemas.microsoft.com/office/drawing/2014/main" id="{385AF3D3-A715-46FA-9100-77FCE2B1B670}"/>
              </a:ext>
            </a:extLst>
          </p:cNvPr>
          <p:cNvPicPr>
            <a:picLocks noChangeAspect="1"/>
          </p:cNvPicPr>
          <p:nvPr/>
        </p:nvPicPr>
        <p:blipFill>
          <a:blip r:embed="rId3"/>
          <a:stretch>
            <a:fillRect/>
          </a:stretch>
        </p:blipFill>
        <p:spPr>
          <a:xfrm>
            <a:off x="4561481" y="1916839"/>
            <a:ext cx="5313677" cy="4355214"/>
          </a:xfrm>
          <a:prstGeom prst="rect">
            <a:avLst/>
          </a:prstGeom>
        </p:spPr>
      </p:pic>
      <p:grpSp>
        <p:nvGrpSpPr>
          <p:cNvPr id="15" name="グループ化 14">
            <a:extLst>
              <a:ext uri="{FF2B5EF4-FFF2-40B4-BE49-F238E27FC236}">
                <a16:creationId xmlns:a16="http://schemas.microsoft.com/office/drawing/2014/main" id="{3B79C941-0F82-4DF8-BEBD-A85E2299A2B0}"/>
              </a:ext>
            </a:extLst>
          </p:cNvPr>
          <p:cNvGrpSpPr/>
          <p:nvPr/>
        </p:nvGrpSpPr>
        <p:grpSpPr>
          <a:xfrm>
            <a:off x="5415679" y="2320803"/>
            <a:ext cx="3600000" cy="3492000"/>
            <a:chOff x="0" y="0"/>
            <a:chExt cx="4032000" cy="4140000"/>
          </a:xfrm>
        </p:grpSpPr>
        <p:sp>
          <p:nvSpPr>
            <p:cNvPr id="16" name="円弧 15">
              <a:extLst>
                <a:ext uri="{FF2B5EF4-FFF2-40B4-BE49-F238E27FC236}">
                  <a16:creationId xmlns:a16="http://schemas.microsoft.com/office/drawing/2014/main" id="{A5B226ED-8359-42F6-8D57-581283FA9BE5}"/>
                </a:ext>
              </a:extLst>
            </p:cNvPr>
            <p:cNvSpPr/>
            <p:nvPr/>
          </p:nvSpPr>
          <p:spPr>
            <a:xfrm>
              <a:off x="0" y="0"/>
              <a:ext cx="4032000" cy="4140000"/>
            </a:xfrm>
            <a:prstGeom prst="arc">
              <a:avLst>
                <a:gd name="adj1" fmla="val 16200000"/>
                <a:gd name="adj2" fmla="val 2830775"/>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dirty="0"/>
            </a:p>
          </p:txBody>
        </p:sp>
        <p:cxnSp>
          <p:nvCxnSpPr>
            <p:cNvPr id="17" name="直線コネクタ 16">
              <a:extLst>
                <a:ext uri="{FF2B5EF4-FFF2-40B4-BE49-F238E27FC236}">
                  <a16:creationId xmlns:a16="http://schemas.microsoft.com/office/drawing/2014/main" id="{23CA3D71-CC29-4C9A-AE0A-57F1A4E87284}"/>
                </a:ext>
              </a:extLst>
            </p:cNvPr>
            <p:cNvCxnSpPr>
              <a:cxnSpLocks/>
            </p:cNvCxnSpPr>
            <p:nvPr/>
          </p:nvCxnSpPr>
          <p:spPr>
            <a:xfrm>
              <a:off x="2004621" y="2044516"/>
              <a:ext cx="1347696" cy="1536495"/>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DC9CEFC-0BBE-4161-996A-09E51DDEAD13}"/>
                </a:ext>
              </a:extLst>
            </p:cNvPr>
            <p:cNvCxnSpPr>
              <a:cxnSpLocks/>
              <a:stCxn id="16" idx="0"/>
            </p:cNvCxnSpPr>
            <p:nvPr/>
          </p:nvCxnSpPr>
          <p:spPr>
            <a:xfrm>
              <a:off x="2016000" y="0"/>
              <a:ext cx="0" cy="207264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674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p:txBody>
          <a:bodyPr>
            <a:normAutofit fontScale="90000"/>
          </a:bodyPr>
          <a:lstStyle/>
          <a:p>
            <a:r>
              <a:rPr lang="ja-JP" altLang="en-US" dirty="0"/>
              <a:t>３</a:t>
            </a:r>
            <a:r>
              <a:rPr kumimoji="1" lang="en-US" altLang="ja-JP" dirty="0"/>
              <a:t>.</a:t>
            </a:r>
            <a:r>
              <a:rPr kumimoji="1" lang="ja-JP" altLang="en-US" dirty="0"/>
              <a:t>新型コロナウイルスの売上に対する影響（対前年比、前々年比）　</a:t>
            </a:r>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prstClr val="black">
                    <a:tint val="75000"/>
                  </a:prstClr>
                </a:solidFill>
                <a:latin typeface="游ゴシック" panose="020B0400000000000000" pitchFamily="50" charset="-128"/>
                <a:ea typeface="游ゴシック" panose="020B0400000000000000" pitchFamily="50" charset="-128"/>
              </a:rPr>
              <a:t>３</a:t>
            </a:r>
            <a:endPar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F405B6B8-6A96-40DB-B5F5-AEA577B44572}"/>
              </a:ext>
            </a:extLst>
          </p:cNvPr>
          <p:cNvSpPr/>
          <p:nvPr/>
        </p:nvSpPr>
        <p:spPr>
          <a:xfrm>
            <a:off x="440484" y="579186"/>
            <a:ext cx="9109916" cy="90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コロナ禍の売上に対する影響は、既にコロナ禍にあった昨年の水準との比較となる</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「前年同期に比べ、減少」と回答した企業が５割超</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で、コロナ禍以前の水準との比較となる</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「２年前の同期に比べ、減少」と回答した企業が８割超</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となり、</a:t>
            </a:r>
            <a:r>
              <a:rPr kumimoji="1" lang="ja-JP" altLang="en-US" sz="14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売上げに対する影響は、未だに大きい。</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業種別にみると、</a:t>
            </a:r>
            <a:r>
              <a:rPr kumimoji="1" lang="ja-JP" altLang="en-US" sz="1400" b="1" u="sng" dirty="0">
                <a:solidFill>
                  <a:prstClr val="black"/>
                </a:solidFill>
                <a:latin typeface="Meiryo UI" panose="020B0604030504040204" pitchFamily="50" charset="-128"/>
                <a:ea typeface="Meiryo UI" panose="020B0604030504040204" pitchFamily="50" charset="-128"/>
              </a:rPr>
              <a:t>建設業以外の全ての業種で</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、２年前の</a:t>
            </a:r>
            <a:r>
              <a:rPr kumimoji="1" lang="ja-JP" altLang="en-US" sz="1400" b="1" u="sng" dirty="0">
                <a:solidFill>
                  <a:prstClr val="black"/>
                </a:solidFill>
                <a:latin typeface="Meiryo UI" panose="020B0604030504040204" pitchFamily="50" charset="-128"/>
                <a:ea typeface="Meiryo UI" panose="020B0604030504040204" pitchFamily="50" charset="-128"/>
              </a:rPr>
              <a:t>同期比では、８割超</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の企業</a:t>
            </a:r>
            <a:r>
              <a:rPr kumimoji="1" lang="ja-JP" altLang="en-US" sz="1400" b="1" u="sng" dirty="0">
                <a:solidFill>
                  <a:prstClr val="black"/>
                </a:solidFill>
                <a:latin typeface="Meiryo UI" panose="020B0604030504040204" pitchFamily="50" charset="-128"/>
                <a:ea typeface="Meiryo UI" panose="020B0604030504040204" pitchFamily="50" charset="-128"/>
              </a:rPr>
              <a:t>で売上が減少している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762493" y="1510981"/>
            <a:ext cx="379419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○コロナ禍の売上に対する影響（</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対前年同期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3" name="グループ化 2">
            <a:extLst>
              <a:ext uri="{FF2B5EF4-FFF2-40B4-BE49-F238E27FC236}">
                <a16:creationId xmlns:a16="http://schemas.microsoft.com/office/drawing/2014/main" id="{1F9A8E72-3EDC-47B1-A438-EC2E701AF7D3}"/>
              </a:ext>
            </a:extLst>
          </p:cNvPr>
          <p:cNvGrpSpPr/>
          <p:nvPr/>
        </p:nvGrpSpPr>
        <p:grpSpPr>
          <a:xfrm>
            <a:off x="109266" y="1598457"/>
            <a:ext cx="4642282" cy="2355776"/>
            <a:chOff x="303023" y="2363881"/>
            <a:chExt cx="5277956" cy="3485725"/>
          </a:xfrm>
        </p:grpSpPr>
        <p:graphicFrame>
          <p:nvGraphicFramePr>
            <p:cNvPr id="12" name="グラフ 11">
              <a:extLst>
                <a:ext uri="{FF2B5EF4-FFF2-40B4-BE49-F238E27FC236}">
                  <a16:creationId xmlns:a16="http://schemas.microsoft.com/office/drawing/2014/main" id="{4067C39D-CB08-4A0B-A10E-82372A91B44C}"/>
                </a:ext>
              </a:extLst>
            </p:cNvPr>
            <p:cNvGraphicFramePr>
              <a:graphicFrameLocks/>
            </p:cNvGraphicFramePr>
            <p:nvPr>
              <p:extLst>
                <p:ext uri="{D42A27DB-BD31-4B8C-83A1-F6EECF244321}">
                  <p14:modId xmlns:p14="http://schemas.microsoft.com/office/powerpoint/2010/main" val="3865487753"/>
                </p:ext>
              </p:extLst>
            </p:nvPr>
          </p:nvGraphicFramePr>
          <p:xfrm>
            <a:off x="303023" y="2363881"/>
            <a:ext cx="5277956" cy="3485725"/>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2">
              <a:extLst>
                <a:ext uri="{FF2B5EF4-FFF2-40B4-BE49-F238E27FC236}">
                  <a16:creationId xmlns:a16="http://schemas.microsoft.com/office/drawing/2014/main" id="{D31B0048-7877-440C-A3F6-ED85EF68DD06}"/>
                </a:ext>
              </a:extLst>
            </p:cNvPr>
            <p:cNvSpPr txBox="1"/>
            <p:nvPr/>
          </p:nvSpPr>
          <p:spPr>
            <a:xfrm>
              <a:off x="3923847" y="2929312"/>
              <a:ext cx="803824" cy="799011"/>
            </a:xfrm>
            <a:prstGeom prst="borderCallout1">
              <a:avLst>
                <a:gd name="adj1" fmla="val 85011"/>
                <a:gd name="adj2" fmla="val -4585"/>
                <a:gd name="adj3" fmla="val 112500"/>
                <a:gd name="adj4" fmla="val -38333"/>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前年同期に比べ、減少</a:t>
              </a:r>
            </a:p>
          </p:txBody>
        </p:sp>
        <p:sp>
          <p:nvSpPr>
            <p:cNvPr id="15" name="テキスト ボックス 4">
              <a:extLst>
                <a:ext uri="{FF2B5EF4-FFF2-40B4-BE49-F238E27FC236}">
                  <a16:creationId xmlns:a16="http://schemas.microsoft.com/office/drawing/2014/main" id="{FC1AF5D9-723D-462C-88D4-3E0A3037CFE5}"/>
                </a:ext>
              </a:extLst>
            </p:cNvPr>
            <p:cNvSpPr txBox="1"/>
            <p:nvPr/>
          </p:nvSpPr>
          <p:spPr>
            <a:xfrm>
              <a:off x="1156921" y="4425485"/>
              <a:ext cx="859438" cy="810257"/>
            </a:xfrm>
            <a:prstGeom prst="borderCallout1">
              <a:avLst>
                <a:gd name="adj1" fmla="val -7870"/>
                <a:gd name="adj2" fmla="val 67051"/>
                <a:gd name="adj3" fmla="val -23023"/>
                <a:gd name="adj4" fmla="val 103668"/>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前年同期に比べ、</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横ばい</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16" name="テキスト ボックス 5">
              <a:extLst>
                <a:ext uri="{FF2B5EF4-FFF2-40B4-BE49-F238E27FC236}">
                  <a16:creationId xmlns:a16="http://schemas.microsoft.com/office/drawing/2014/main" id="{D0F2E15D-5785-4735-90E5-8028EFF14322}"/>
                </a:ext>
              </a:extLst>
            </p:cNvPr>
            <p:cNvSpPr txBox="1"/>
            <p:nvPr/>
          </p:nvSpPr>
          <p:spPr>
            <a:xfrm>
              <a:off x="1172110" y="2822314"/>
              <a:ext cx="844249" cy="799011"/>
            </a:xfrm>
            <a:prstGeom prst="borderCallout1">
              <a:avLst>
                <a:gd name="adj1" fmla="val 16296"/>
                <a:gd name="adj2" fmla="val 109453"/>
                <a:gd name="adj3" fmla="val 36422"/>
                <a:gd name="adj4" fmla="val 140131"/>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前年同期に比べ、</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増加</a:t>
              </a:r>
            </a:p>
          </p:txBody>
        </p:sp>
      </p:grpSp>
      <p:sp>
        <p:nvSpPr>
          <p:cNvPr id="17" name="テキスト ボックス 16">
            <a:extLst>
              <a:ext uri="{FF2B5EF4-FFF2-40B4-BE49-F238E27FC236}">
                <a16:creationId xmlns:a16="http://schemas.microsoft.com/office/drawing/2014/main" id="{95AB7807-1494-4133-A34D-FD45CF2A3B73}"/>
              </a:ext>
            </a:extLst>
          </p:cNvPr>
          <p:cNvSpPr txBox="1"/>
          <p:nvPr/>
        </p:nvSpPr>
        <p:spPr>
          <a:xfrm>
            <a:off x="540042" y="3767650"/>
            <a:ext cx="4421534" cy="313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○業種別：コロナ禍の売上に対する影響（</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対前年同期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テキスト ボックス 19">
            <a:extLst>
              <a:ext uri="{FF2B5EF4-FFF2-40B4-BE49-F238E27FC236}">
                <a16:creationId xmlns:a16="http://schemas.microsoft.com/office/drawing/2014/main" id="{56E21068-BCCF-4CDF-A8BC-CC9A21E9F5DF}"/>
              </a:ext>
            </a:extLst>
          </p:cNvPr>
          <p:cNvSpPr txBox="1"/>
          <p:nvPr/>
        </p:nvSpPr>
        <p:spPr>
          <a:xfrm>
            <a:off x="5189650" y="1510981"/>
            <a:ext cx="391317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○コロナ禍の売上に対する影響（</a:t>
            </a:r>
            <a:r>
              <a:rPr kumimoji="1" lang="ja-JP" altLang="en-US" sz="1400" b="1" u="sng" dirty="0">
                <a:solidFill>
                  <a:prstClr val="black"/>
                </a:solidFill>
                <a:latin typeface="Meiryo UI" panose="020B0604030504040204" pitchFamily="50" charset="-128"/>
                <a:ea typeface="Meiryo UI" panose="020B0604030504040204" pitchFamily="50" charset="-128"/>
              </a:rPr>
              <a:t>２年前の</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9" name="グループ化 8">
            <a:extLst>
              <a:ext uri="{FF2B5EF4-FFF2-40B4-BE49-F238E27FC236}">
                <a16:creationId xmlns:a16="http://schemas.microsoft.com/office/drawing/2014/main" id="{985A1873-AE40-4C44-8D5F-E65C5BB53D7A}"/>
              </a:ext>
            </a:extLst>
          </p:cNvPr>
          <p:cNvGrpSpPr/>
          <p:nvPr/>
        </p:nvGrpSpPr>
        <p:grpSpPr>
          <a:xfrm>
            <a:off x="5012167" y="1600356"/>
            <a:ext cx="3653062" cy="2379600"/>
            <a:chOff x="5027112" y="1707154"/>
            <a:chExt cx="3653062" cy="2379600"/>
          </a:xfrm>
        </p:grpSpPr>
        <p:graphicFrame>
          <p:nvGraphicFramePr>
            <p:cNvPr id="21" name="グラフ 20">
              <a:extLst>
                <a:ext uri="{FF2B5EF4-FFF2-40B4-BE49-F238E27FC236}">
                  <a16:creationId xmlns:a16="http://schemas.microsoft.com/office/drawing/2014/main" id="{E11713D1-5A6C-410A-B064-D85AAB841400}"/>
                </a:ext>
              </a:extLst>
            </p:cNvPr>
            <p:cNvGraphicFramePr>
              <a:graphicFrameLocks/>
            </p:cNvGraphicFramePr>
            <p:nvPr>
              <p:extLst>
                <p:ext uri="{D42A27DB-BD31-4B8C-83A1-F6EECF244321}">
                  <p14:modId xmlns:p14="http://schemas.microsoft.com/office/powerpoint/2010/main" val="3960063754"/>
                </p:ext>
              </p:extLst>
            </p:nvPr>
          </p:nvGraphicFramePr>
          <p:xfrm>
            <a:off x="5096879" y="1707154"/>
            <a:ext cx="3583295" cy="2379600"/>
          </p:xfrm>
          <a:graphic>
            <a:graphicData uri="http://schemas.openxmlformats.org/drawingml/2006/chart">
              <c:chart xmlns:c="http://schemas.openxmlformats.org/drawingml/2006/chart" xmlns:r="http://schemas.openxmlformats.org/officeDocument/2006/relationships" r:id="rId4"/>
            </a:graphicData>
          </a:graphic>
        </p:graphicFrame>
        <p:sp>
          <p:nvSpPr>
            <p:cNvPr id="23" name="テキスト ボックス 5">
              <a:extLst>
                <a:ext uri="{FF2B5EF4-FFF2-40B4-BE49-F238E27FC236}">
                  <a16:creationId xmlns:a16="http://schemas.microsoft.com/office/drawing/2014/main" id="{9D104CDB-DE7E-471E-85BA-08BA126F797A}"/>
                </a:ext>
              </a:extLst>
            </p:cNvPr>
            <p:cNvSpPr txBox="1"/>
            <p:nvPr/>
          </p:nvSpPr>
          <p:spPr>
            <a:xfrm>
              <a:off x="5027112" y="2373585"/>
              <a:ext cx="958749" cy="414433"/>
            </a:xfrm>
            <a:prstGeom prst="borderCallout1">
              <a:avLst>
                <a:gd name="adj1" fmla="val 43560"/>
                <a:gd name="adj2" fmla="val 101562"/>
                <a:gd name="adj3" fmla="val 29825"/>
                <a:gd name="adj4" fmla="val 117446"/>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前々年同期に比べ、横ばい</a:t>
              </a:r>
            </a:p>
          </p:txBody>
        </p:sp>
        <p:sp>
          <p:nvSpPr>
            <p:cNvPr id="24" name="テキスト ボックス 5">
              <a:extLst>
                <a:ext uri="{FF2B5EF4-FFF2-40B4-BE49-F238E27FC236}">
                  <a16:creationId xmlns:a16="http://schemas.microsoft.com/office/drawing/2014/main" id="{436C43B0-4750-4A1C-AC14-BE2E1E00DBDD}"/>
                </a:ext>
              </a:extLst>
            </p:cNvPr>
            <p:cNvSpPr txBox="1"/>
            <p:nvPr/>
          </p:nvSpPr>
          <p:spPr>
            <a:xfrm>
              <a:off x="5027112" y="1887614"/>
              <a:ext cx="958749" cy="414433"/>
            </a:xfrm>
            <a:prstGeom prst="borderCallout2">
              <a:avLst>
                <a:gd name="adj1" fmla="val 34738"/>
                <a:gd name="adj2" fmla="val 168593"/>
                <a:gd name="adj3" fmla="val 15552"/>
                <a:gd name="adj4" fmla="val 138143"/>
                <a:gd name="adj5" fmla="val 32558"/>
                <a:gd name="adj6" fmla="val 103997"/>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前々年同期に比べ、</a:t>
              </a:r>
              <a:r>
                <a:rPr kumimoji="1" lang="ja-JP" altLang="en-US" sz="1000" kern="0" dirty="0">
                  <a:solidFill>
                    <a:srgbClr val="000000"/>
                  </a:solidFill>
                  <a:latin typeface="Meiryo UI" panose="020B0604030504040204" pitchFamily="50" charset="-128"/>
                  <a:ea typeface="Meiryo UI" panose="020B0604030504040204" pitchFamily="50" charset="-128"/>
                  <a:cs typeface="Arial"/>
                </a:rPr>
                <a:t>増加</a:t>
              </a:r>
              <a:endPar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22" name="テキスト ボックス 5">
              <a:extLst>
                <a:ext uri="{FF2B5EF4-FFF2-40B4-BE49-F238E27FC236}">
                  <a16:creationId xmlns:a16="http://schemas.microsoft.com/office/drawing/2014/main" id="{ECAE647D-DC85-4740-B0E0-A7918679268E}"/>
                </a:ext>
              </a:extLst>
            </p:cNvPr>
            <p:cNvSpPr txBox="1"/>
            <p:nvPr/>
          </p:nvSpPr>
          <p:spPr>
            <a:xfrm>
              <a:off x="7721425" y="2166369"/>
              <a:ext cx="958749" cy="414433"/>
            </a:xfrm>
            <a:prstGeom prst="borderCallout1">
              <a:avLst>
                <a:gd name="adj1" fmla="val 78733"/>
                <a:gd name="adj2" fmla="val -723"/>
                <a:gd name="adj3" fmla="val 148138"/>
                <a:gd name="adj4" fmla="val -18013"/>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前々年同期に比べ、</a:t>
              </a:r>
              <a:r>
                <a:rPr kumimoji="1" lang="ja-JP" altLang="en-US" sz="1000" kern="0" dirty="0">
                  <a:solidFill>
                    <a:srgbClr val="000000"/>
                  </a:solidFill>
                  <a:latin typeface="Meiryo UI" panose="020B0604030504040204" pitchFamily="50" charset="-128"/>
                  <a:ea typeface="Meiryo UI" panose="020B0604030504040204" pitchFamily="50" charset="-128"/>
                  <a:cs typeface="Arial"/>
                </a:rPr>
                <a:t>減少</a:t>
              </a:r>
              <a:endPar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grpSp>
      <p:sp>
        <p:nvSpPr>
          <p:cNvPr id="26" name="テキスト ボックス 25">
            <a:extLst>
              <a:ext uri="{FF2B5EF4-FFF2-40B4-BE49-F238E27FC236}">
                <a16:creationId xmlns:a16="http://schemas.microsoft.com/office/drawing/2014/main" id="{9AFD382D-2060-4751-9671-BAEC73EB2B28}"/>
              </a:ext>
            </a:extLst>
          </p:cNvPr>
          <p:cNvSpPr txBox="1"/>
          <p:nvPr/>
        </p:nvSpPr>
        <p:spPr>
          <a:xfrm>
            <a:off x="4919242" y="3735215"/>
            <a:ext cx="455746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○業種別：コロナ禍の売上に対する影響（</a:t>
            </a:r>
            <a:r>
              <a:rPr kumimoji="1" lang="ja-JP" altLang="en-US" sz="1400" b="1" u="sng" dirty="0">
                <a:solidFill>
                  <a:prstClr val="black"/>
                </a:solidFill>
                <a:latin typeface="Meiryo UI" panose="020B0604030504040204" pitchFamily="50" charset="-128"/>
                <a:ea typeface="Meiryo UI" panose="020B0604030504040204" pitchFamily="50" charset="-128"/>
              </a:rPr>
              <a:t>２年前の</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同期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10" name="図 9">
            <a:extLst>
              <a:ext uri="{FF2B5EF4-FFF2-40B4-BE49-F238E27FC236}">
                <a16:creationId xmlns:a16="http://schemas.microsoft.com/office/drawing/2014/main" id="{753374E0-900A-405F-92AA-2410DC47FC56}"/>
              </a:ext>
            </a:extLst>
          </p:cNvPr>
          <p:cNvPicPr>
            <a:picLocks noChangeAspect="1"/>
          </p:cNvPicPr>
          <p:nvPr/>
        </p:nvPicPr>
        <p:blipFill rotWithShape="1">
          <a:blip r:embed="rId5"/>
          <a:srcRect b="20390"/>
          <a:stretch/>
        </p:blipFill>
        <p:spPr>
          <a:xfrm>
            <a:off x="493561" y="4042992"/>
            <a:ext cx="4085711" cy="2089749"/>
          </a:xfrm>
          <a:prstGeom prst="rect">
            <a:avLst/>
          </a:prstGeom>
        </p:spPr>
      </p:pic>
      <p:pic>
        <p:nvPicPr>
          <p:cNvPr id="31" name="図 30">
            <a:extLst>
              <a:ext uri="{FF2B5EF4-FFF2-40B4-BE49-F238E27FC236}">
                <a16:creationId xmlns:a16="http://schemas.microsoft.com/office/drawing/2014/main" id="{F9257B5D-7C07-4D9B-BBC6-0116214A0BBE}"/>
              </a:ext>
            </a:extLst>
          </p:cNvPr>
          <p:cNvPicPr>
            <a:picLocks noChangeAspect="1"/>
          </p:cNvPicPr>
          <p:nvPr/>
        </p:nvPicPr>
        <p:blipFill rotWithShape="1">
          <a:blip r:embed="rId6"/>
          <a:srcRect b="24762"/>
          <a:stretch/>
        </p:blipFill>
        <p:spPr>
          <a:xfrm>
            <a:off x="4708938" y="4085191"/>
            <a:ext cx="4557460" cy="1911768"/>
          </a:xfrm>
          <a:prstGeom prst="rect">
            <a:avLst/>
          </a:prstGeom>
        </p:spPr>
      </p:pic>
      <p:sp>
        <p:nvSpPr>
          <p:cNvPr id="38" name="円弧 37">
            <a:extLst>
              <a:ext uri="{FF2B5EF4-FFF2-40B4-BE49-F238E27FC236}">
                <a16:creationId xmlns:a16="http://schemas.microsoft.com/office/drawing/2014/main" id="{37AE8902-9A7A-43E2-B16B-9F7B6CF9F593}"/>
              </a:ext>
            </a:extLst>
          </p:cNvPr>
          <p:cNvSpPr/>
          <p:nvPr/>
        </p:nvSpPr>
        <p:spPr>
          <a:xfrm>
            <a:off x="1675258" y="1901125"/>
            <a:ext cx="1620000" cy="1764000"/>
          </a:xfrm>
          <a:prstGeom prst="arc">
            <a:avLst>
              <a:gd name="adj1" fmla="val 15998106"/>
              <a:gd name="adj2" fmla="val 6391771"/>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0" name="直線コネクタ 39">
            <a:extLst>
              <a:ext uri="{FF2B5EF4-FFF2-40B4-BE49-F238E27FC236}">
                <a16:creationId xmlns:a16="http://schemas.microsoft.com/office/drawing/2014/main" id="{06C56687-0CE9-44D2-8DD4-49F3FD3BEF81}"/>
              </a:ext>
            </a:extLst>
          </p:cNvPr>
          <p:cNvCxnSpPr>
            <a:cxnSpLocks/>
          </p:cNvCxnSpPr>
          <p:nvPr/>
        </p:nvCxnSpPr>
        <p:spPr>
          <a:xfrm flipH="1">
            <a:off x="2430407" y="1876242"/>
            <a:ext cx="16224" cy="89904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0054C838-8FCB-450E-AC10-65E463A8FD45}"/>
              </a:ext>
            </a:extLst>
          </p:cNvPr>
          <p:cNvCxnSpPr>
            <a:cxnSpLocks/>
          </p:cNvCxnSpPr>
          <p:nvPr/>
        </p:nvCxnSpPr>
        <p:spPr>
          <a:xfrm flipH="1">
            <a:off x="2257102" y="2780158"/>
            <a:ext cx="169814" cy="82800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4" name="円弧 43">
            <a:extLst>
              <a:ext uri="{FF2B5EF4-FFF2-40B4-BE49-F238E27FC236}">
                <a16:creationId xmlns:a16="http://schemas.microsoft.com/office/drawing/2014/main" id="{01866634-05E3-48A6-B4D9-1306D5117DC1}"/>
              </a:ext>
            </a:extLst>
          </p:cNvPr>
          <p:cNvSpPr/>
          <p:nvPr/>
        </p:nvSpPr>
        <p:spPr>
          <a:xfrm>
            <a:off x="6001528" y="1908740"/>
            <a:ext cx="1764000" cy="1764000"/>
          </a:xfrm>
          <a:prstGeom prst="arc">
            <a:avLst>
              <a:gd name="adj1" fmla="val 16196009"/>
              <a:gd name="adj2" fmla="val 12025127"/>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5" name="直線コネクタ 44">
            <a:extLst>
              <a:ext uri="{FF2B5EF4-FFF2-40B4-BE49-F238E27FC236}">
                <a16:creationId xmlns:a16="http://schemas.microsoft.com/office/drawing/2014/main" id="{E2B5EA89-9B6E-4730-96D9-A0CC7152BD1A}"/>
              </a:ext>
            </a:extLst>
          </p:cNvPr>
          <p:cNvCxnSpPr>
            <a:cxnSpLocks/>
          </p:cNvCxnSpPr>
          <p:nvPr/>
        </p:nvCxnSpPr>
        <p:spPr>
          <a:xfrm flipH="1">
            <a:off x="6882398" y="1897598"/>
            <a:ext cx="16224" cy="89904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724DBE5F-243A-4FA7-9B66-17C21043562B}"/>
              </a:ext>
            </a:extLst>
          </p:cNvPr>
          <p:cNvCxnSpPr>
            <a:cxnSpLocks/>
          </p:cNvCxnSpPr>
          <p:nvPr/>
        </p:nvCxnSpPr>
        <p:spPr>
          <a:xfrm flipH="1" flipV="1">
            <a:off x="6042036" y="2474004"/>
            <a:ext cx="828000" cy="306154"/>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E96EBD06-C329-4AD6-A844-B40968FBD811}"/>
              </a:ext>
            </a:extLst>
          </p:cNvPr>
          <p:cNvSpPr/>
          <p:nvPr/>
        </p:nvSpPr>
        <p:spPr>
          <a:xfrm>
            <a:off x="5301410" y="4543079"/>
            <a:ext cx="2124000" cy="115200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8DB0102D-5EC4-4190-ABDD-07B181BFE7F1}"/>
              </a:ext>
            </a:extLst>
          </p:cNvPr>
          <p:cNvSpPr/>
          <p:nvPr/>
        </p:nvSpPr>
        <p:spPr>
          <a:xfrm>
            <a:off x="8583090" y="4482119"/>
            <a:ext cx="468000" cy="126000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5B47364F-98BF-4E62-A3A6-09F05C51E627}"/>
              </a:ext>
            </a:extLst>
          </p:cNvPr>
          <p:cNvPicPr>
            <a:picLocks noChangeAspect="1"/>
          </p:cNvPicPr>
          <p:nvPr/>
        </p:nvPicPr>
        <p:blipFill rotWithShape="1">
          <a:blip r:embed="rId7"/>
          <a:srcRect t="88385"/>
          <a:stretch/>
        </p:blipFill>
        <p:spPr>
          <a:xfrm>
            <a:off x="282485" y="6132741"/>
            <a:ext cx="4799449" cy="358820"/>
          </a:xfrm>
          <a:prstGeom prst="rect">
            <a:avLst/>
          </a:prstGeom>
        </p:spPr>
      </p:pic>
      <p:pic>
        <p:nvPicPr>
          <p:cNvPr id="8" name="図 7">
            <a:extLst>
              <a:ext uri="{FF2B5EF4-FFF2-40B4-BE49-F238E27FC236}">
                <a16:creationId xmlns:a16="http://schemas.microsoft.com/office/drawing/2014/main" id="{20AD8D95-47A5-4096-B6F7-4FAA1286C504}"/>
              </a:ext>
            </a:extLst>
          </p:cNvPr>
          <p:cNvPicPr>
            <a:picLocks noChangeAspect="1"/>
          </p:cNvPicPr>
          <p:nvPr/>
        </p:nvPicPr>
        <p:blipFill rotWithShape="1">
          <a:blip r:embed="rId8"/>
          <a:srcRect l="17337" t="74600" r="12811" b="4288"/>
          <a:stretch/>
        </p:blipFill>
        <p:spPr>
          <a:xfrm>
            <a:off x="5648960" y="5966906"/>
            <a:ext cx="3291840" cy="554709"/>
          </a:xfrm>
          <a:prstGeom prst="rect">
            <a:avLst/>
          </a:prstGeom>
        </p:spPr>
      </p:pic>
    </p:spTree>
    <p:extLst>
      <p:ext uri="{BB962C8B-B14F-4D97-AF65-F5344CB8AC3E}">
        <p14:creationId xmlns:p14="http://schemas.microsoft.com/office/powerpoint/2010/main" val="759820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p:txBody>
          <a:bodyPr>
            <a:normAutofit/>
          </a:bodyPr>
          <a:lstStyle/>
          <a:p>
            <a:r>
              <a:rPr kumimoji="1" lang="ja-JP" altLang="en-US" dirty="0"/>
              <a:t>４</a:t>
            </a:r>
            <a:r>
              <a:rPr kumimoji="1" lang="en-US" altLang="ja-JP" dirty="0"/>
              <a:t>.</a:t>
            </a:r>
            <a:r>
              <a:rPr kumimoji="1" lang="ja-JP" altLang="en-US" dirty="0"/>
              <a:t>緊急事態宣言の延長等による経営環境への影響</a:t>
            </a:r>
            <a:r>
              <a:rPr lang="ja-JP" altLang="en-US" dirty="0"/>
              <a:t>①</a:t>
            </a:r>
            <a:r>
              <a:rPr kumimoji="1" lang="ja-JP" altLang="en-US" dirty="0"/>
              <a:t>　</a:t>
            </a:r>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４</a:t>
            </a:r>
          </a:p>
        </p:txBody>
      </p:sp>
      <p:sp>
        <p:nvSpPr>
          <p:cNvPr id="7" name="正方形/長方形 6">
            <a:extLst>
              <a:ext uri="{FF2B5EF4-FFF2-40B4-BE49-F238E27FC236}">
                <a16:creationId xmlns:a16="http://schemas.microsoft.com/office/drawing/2014/main" id="{F405B6B8-6A96-40DB-B5F5-AEA577B44572}"/>
              </a:ext>
            </a:extLst>
          </p:cNvPr>
          <p:cNvSpPr/>
          <p:nvPr/>
        </p:nvSpPr>
        <p:spPr>
          <a:xfrm>
            <a:off x="321842" y="580464"/>
            <a:ext cx="9262316" cy="12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solidFill>
                  <a:prstClr val="black"/>
                </a:solidFill>
                <a:latin typeface="Meiryo UI" panose="020B0604030504040204" pitchFamily="50" charset="-128"/>
                <a:ea typeface="Meiryo UI" panose="020B0604030504040204" pitchFamily="50" charset="-128"/>
              </a:rPr>
              <a:t>緊急事態宣言</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の延長やまん延防止等重点措置の経営環境への影響で、「</a:t>
            </a:r>
            <a:r>
              <a:rPr kumimoji="1" lang="ja-JP" altLang="en-US" sz="1400" dirty="0">
                <a:solidFill>
                  <a:prstClr val="black"/>
                </a:solidFill>
                <a:latin typeface="Meiryo UI" panose="020B0604030504040204" pitchFamily="50" charset="-128"/>
                <a:ea typeface="Meiryo UI" panose="020B0604030504040204" pitchFamily="50" charset="-128"/>
              </a:rPr>
              <a:t>発令前から影響があり、現在はさらに悪くなった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」と回答した企業は</a:t>
            </a:r>
            <a:r>
              <a:rPr kumimoji="1" lang="en-US" altLang="ja-JP" sz="1400" dirty="0">
                <a:solidFill>
                  <a:prstClr val="black"/>
                </a:solidFill>
                <a:latin typeface="Meiryo UI" panose="020B0604030504040204" pitchFamily="50" charset="-128"/>
                <a:ea typeface="Meiryo UI" panose="020B0604030504040204" pitchFamily="50" charset="-128"/>
              </a:rPr>
              <a:t>46</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発令前から影響があり、ほぼ横ばい</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」と回答した企業は</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30.9</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％、「発令前は影響がなかったが、現在は悪くなった」と回答した企業は</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4.9</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％となり、</a:t>
            </a:r>
            <a:r>
              <a:rPr kumimoji="1" lang="en-US" altLang="ja-JP"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割超の企業において、経営に悪影響を及ぼしている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サービス業の詳細では、「発令前から影響があり、さらに悪くなった」と回答した企業は、</a:t>
            </a:r>
            <a:r>
              <a:rPr kumimoji="1" lang="ja-JP" altLang="en-US" sz="1400" b="1" u="sng" dirty="0">
                <a:solidFill>
                  <a:prstClr val="black"/>
                </a:solidFill>
                <a:latin typeface="Meiryo UI" panose="020B0604030504040204" pitchFamily="50" charset="-128"/>
                <a:ea typeface="Meiryo UI" panose="020B0604030504040204" pitchFamily="50" charset="-128"/>
              </a:rPr>
              <a:t>旅館</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a:t>
            </a:r>
            <a:r>
              <a:rPr kumimoji="1" lang="ja-JP" altLang="en-US" sz="1400" b="1" u="sng" dirty="0">
                <a:solidFill>
                  <a:prstClr val="black"/>
                </a:solidFill>
                <a:latin typeface="Meiryo UI" panose="020B0604030504040204" pitchFamily="50" charset="-128"/>
                <a:ea typeface="Meiryo UI" panose="020B0604030504040204" pitchFamily="50" charset="-128"/>
              </a:rPr>
              <a:t>では８割超、</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また、飲食業、洗濯業、運輸業においても５割超となった。</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491284" y="1952430"/>
            <a:ext cx="391317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〇緊急事態宣言及びまん防の経営環境への</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影響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16">
            <a:extLst>
              <a:ext uri="{FF2B5EF4-FFF2-40B4-BE49-F238E27FC236}">
                <a16:creationId xmlns:a16="http://schemas.microsoft.com/office/drawing/2014/main" id="{95AB7807-1494-4133-A34D-FD45CF2A3B73}"/>
              </a:ext>
            </a:extLst>
          </p:cNvPr>
          <p:cNvSpPr txBox="1"/>
          <p:nvPr/>
        </p:nvSpPr>
        <p:spPr>
          <a:xfrm>
            <a:off x="4404462" y="1970177"/>
            <a:ext cx="557420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○サービス業の詳細：緊急事態宣言及びまん防の経営環境に対する影響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8" name="グラフ 17">
            <a:extLst>
              <a:ext uri="{FF2B5EF4-FFF2-40B4-BE49-F238E27FC236}">
                <a16:creationId xmlns:a16="http://schemas.microsoft.com/office/drawing/2014/main" id="{91959330-2B96-4460-945E-ED3CBDA332B0}"/>
              </a:ext>
            </a:extLst>
          </p:cNvPr>
          <p:cNvGraphicFramePr>
            <a:graphicFrameLocks/>
          </p:cNvGraphicFramePr>
          <p:nvPr>
            <p:extLst>
              <p:ext uri="{D42A27DB-BD31-4B8C-83A1-F6EECF244321}">
                <p14:modId xmlns:p14="http://schemas.microsoft.com/office/powerpoint/2010/main" val="2092827104"/>
              </p:ext>
            </p:extLst>
          </p:nvPr>
        </p:nvGraphicFramePr>
        <p:xfrm>
          <a:off x="-520371" y="2145642"/>
          <a:ext cx="6377832" cy="4291217"/>
        </p:xfrm>
        <a:graphic>
          <a:graphicData uri="http://schemas.openxmlformats.org/drawingml/2006/chart">
            <c:chart xmlns:c="http://schemas.openxmlformats.org/drawingml/2006/chart" xmlns:r="http://schemas.openxmlformats.org/officeDocument/2006/relationships" r:id="rId2"/>
          </a:graphicData>
        </a:graphic>
      </p:graphicFrame>
      <p:sp>
        <p:nvSpPr>
          <p:cNvPr id="21" name="テキスト ボックス 2">
            <a:extLst>
              <a:ext uri="{FF2B5EF4-FFF2-40B4-BE49-F238E27FC236}">
                <a16:creationId xmlns:a16="http://schemas.microsoft.com/office/drawing/2014/main" id="{FDF052D7-A345-4435-AA8A-2EAE7E389CBF}"/>
              </a:ext>
            </a:extLst>
          </p:cNvPr>
          <p:cNvSpPr txBox="1"/>
          <p:nvPr/>
        </p:nvSpPr>
        <p:spPr>
          <a:xfrm>
            <a:off x="3030080" y="3561802"/>
            <a:ext cx="1045845" cy="540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発令前から影響があり、現在はさらに悪くなった</a:t>
            </a:r>
          </a:p>
        </p:txBody>
      </p:sp>
      <p:sp>
        <p:nvSpPr>
          <p:cNvPr id="22" name="テキスト ボックス 2">
            <a:extLst>
              <a:ext uri="{FF2B5EF4-FFF2-40B4-BE49-F238E27FC236}">
                <a16:creationId xmlns:a16="http://schemas.microsoft.com/office/drawing/2014/main" id="{35B04641-B23F-4FB1-95FC-A082EC6E2C0C}"/>
              </a:ext>
            </a:extLst>
          </p:cNvPr>
          <p:cNvSpPr txBox="1"/>
          <p:nvPr/>
        </p:nvSpPr>
        <p:spPr>
          <a:xfrm>
            <a:off x="275974" y="2934896"/>
            <a:ext cx="1045845" cy="576000"/>
          </a:xfrm>
          <a:prstGeom prst="borderCallout1">
            <a:avLst>
              <a:gd name="adj1" fmla="val 108369"/>
              <a:gd name="adj2" fmla="val 64954"/>
              <a:gd name="adj3" fmla="val 132626"/>
              <a:gd name="adj4" fmla="val 82055"/>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発令前は影響がなかったが、現在は悪くなった</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23" name="テキスト ボックス 2">
            <a:extLst>
              <a:ext uri="{FF2B5EF4-FFF2-40B4-BE49-F238E27FC236}">
                <a16:creationId xmlns:a16="http://schemas.microsoft.com/office/drawing/2014/main" id="{2D723A18-2CF1-4019-A92C-C9359D79B116}"/>
              </a:ext>
            </a:extLst>
          </p:cNvPr>
          <p:cNvSpPr txBox="1"/>
          <p:nvPr/>
        </p:nvSpPr>
        <p:spPr>
          <a:xfrm>
            <a:off x="487347" y="2304099"/>
            <a:ext cx="1173480" cy="540000"/>
          </a:xfrm>
          <a:prstGeom prst="borderCallout1">
            <a:avLst>
              <a:gd name="adj1" fmla="val 105608"/>
              <a:gd name="adj2" fmla="val 87846"/>
              <a:gd name="adj3" fmla="val 131049"/>
              <a:gd name="adj4" fmla="val 101322"/>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宣言の延長やまん防のいずれも影響はない</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pic>
        <p:nvPicPr>
          <p:cNvPr id="3" name="図 2">
            <a:extLst>
              <a:ext uri="{FF2B5EF4-FFF2-40B4-BE49-F238E27FC236}">
                <a16:creationId xmlns:a16="http://schemas.microsoft.com/office/drawing/2014/main" id="{89270513-4230-4B97-A8C2-B46F9CAE6658}"/>
              </a:ext>
            </a:extLst>
          </p:cNvPr>
          <p:cNvPicPr>
            <a:picLocks noChangeAspect="1"/>
          </p:cNvPicPr>
          <p:nvPr/>
        </p:nvPicPr>
        <p:blipFill>
          <a:blip r:embed="rId3"/>
          <a:stretch>
            <a:fillRect/>
          </a:stretch>
        </p:blipFill>
        <p:spPr>
          <a:xfrm>
            <a:off x="4512399" y="2584533"/>
            <a:ext cx="5319663" cy="3714667"/>
          </a:xfrm>
          <a:prstGeom prst="rect">
            <a:avLst/>
          </a:prstGeom>
        </p:spPr>
      </p:pic>
      <p:sp>
        <p:nvSpPr>
          <p:cNvPr id="13" name="円弧 12">
            <a:extLst>
              <a:ext uri="{FF2B5EF4-FFF2-40B4-BE49-F238E27FC236}">
                <a16:creationId xmlns:a16="http://schemas.microsoft.com/office/drawing/2014/main" id="{68D0665E-CA56-49E3-91C9-FB5DFDC2C619}"/>
              </a:ext>
            </a:extLst>
          </p:cNvPr>
          <p:cNvSpPr/>
          <p:nvPr/>
        </p:nvSpPr>
        <p:spPr>
          <a:xfrm>
            <a:off x="925084" y="2584533"/>
            <a:ext cx="3492000" cy="3420000"/>
          </a:xfrm>
          <a:prstGeom prst="arc">
            <a:avLst>
              <a:gd name="adj1" fmla="val 16217128"/>
              <a:gd name="adj2" fmla="val 12271784"/>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15" name="直線コネクタ 14">
            <a:extLst>
              <a:ext uri="{FF2B5EF4-FFF2-40B4-BE49-F238E27FC236}">
                <a16:creationId xmlns:a16="http://schemas.microsoft.com/office/drawing/2014/main" id="{64A1E802-6A18-4500-B88E-2C30449010CE}"/>
              </a:ext>
            </a:extLst>
          </p:cNvPr>
          <p:cNvCxnSpPr>
            <a:cxnSpLocks/>
            <a:stCxn id="13" idx="0"/>
          </p:cNvCxnSpPr>
          <p:nvPr/>
        </p:nvCxnSpPr>
        <p:spPr>
          <a:xfrm flipH="1">
            <a:off x="2668545" y="2584553"/>
            <a:ext cx="11059" cy="1698244"/>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8C20E80C-7F10-4302-B923-4AFDC0AD47BB}"/>
              </a:ext>
            </a:extLst>
          </p:cNvPr>
          <p:cNvCxnSpPr>
            <a:cxnSpLocks/>
          </p:cNvCxnSpPr>
          <p:nvPr/>
        </p:nvCxnSpPr>
        <p:spPr>
          <a:xfrm>
            <a:off x="1132466" y="3549940"/>
            <a:ext cx="1556014" cy="75147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6FDD5F02-3AA4-4ED2-82C4-3080BE5CA272}"/>
              </a:ext>
            </a:extLst>
          </p:cNvPr>
          <p:cNvSpPr/>
          <p:nvPr/>
        </p:nvSpPr>
        <p:spPr>
          <a:xfrm>
            <a:off x="5983256" y="3090157"/>
            <a:ext cx="396000" cy="183600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FCD8F157-1EE1-4459-99F5-051A00FC4108}"/>
              </a:ext>
            </a:extLst>
          </p:cNvPr>
          <p:cNvSpPr/>
          <p:nvPr/>
        </p:nvSpPr>
        <p:spPr>
          <a:xfrm>
            <a:off x="5207957" y="3510895"/>
            <a:ext cx="396000" cy="1462723"/>
          </a:xfrm>
          <a:prstGeom prst="rect">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74C98626-76E6-43D2-A55F-BE61B471AC93}"/>
              </a:ext>
            </a:extLst>
          </p:cNvPr>
          <p:cNvSpPr/>
          <p:nvPr/>
        </p:nvSpPr>
        <p:spPr>
          <a:xfrm>
            <a:off x="7542384" y="3830320"/>
            <a:ext cx="396000" cy="1113132"/>
          </a:xfrm>
          <a:prstGeom prst="rect">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10DB56B2-FC98-4EC2-9CFF-AFBD65865AE6}"/>
              </a:ext>
            </a:extLst>
          </p:cNvPr>
          <p:cNvSpPr/>
          <p:nvPr/>
        </p:nvSpPr>
        <p:spPr>
          <a:xfrm>
            <a:off x="8319998" y="3479800"/>
            <a:ext cx="396000" cy="1476000"/>
          </a:xfrm>
          <a:prstGeom prst="rect">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75404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a:extLst>
              <a:ext uri="{FF2B5EF4-FFF2-40B4-BE49-F238E27FC236}">
                <a16:creationId xmlns:a16="http://schemas.microsoft.com/office/drawing/2014/main" id="{0E0355B3-E857-470D-93D0-82A0245EEDE7}"/>
              </a:ext>
            </a:extLst>
          </p:cNvPr>
          <p:cNvGraphicFramePr>
            <a:graphicFrameLocks/>
          </p:cNvGraphicFramePr>
          <p:nvPr>
            <p:extLst>
              <p:ext uri="{D42A27DB-BD31-4B8C-83A1-F6EECF244321}">
                <p14:modId xmlns:p14="http://schemas.microsoft.com/office/powerpoint/2010/main" val="1922487118"/>
              </p:ext>
            </p:extLst>
          </p:nvPr>
        </p:nvGraphicFramePr>
        <p:xfrm>
          <a:off x="6080" y="1481661"/>
          <a:ext cx="6963129" cy="2211565"/>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a:xfrm>
            <a:off x="0" y="0"/>
            <a:ext cx="8938824" cy="485772"/>
          </a:xfrm>
        </p:spPr>
        <p:txBody>
          <a:bodyPr>
            <a:normAutofit fontScale="90000"/>
          </a:bodyPr>
          <a:lstStyle/>
          <a:p>
            <a:r>
              <a:rPr lang="ja-JP" altLang="en-US" dirty="0"/>
              <a:t>５</a:t>
            </a:r>
            <a:r>
              <a:rPr kumimoji="1" lang="en-US" altLang="ja-JP" dirty="0"/>
              <a:t>.</a:t>
            </a:r>
            <a:r>
              <a:rPr kumimoji="1" lang="ja-JP" altLang="en-US" dirty="0"/>
              <a:t>緊急事態宣言の延長等による経営環境への影響②（具体的な内容）　</a:t>
            </a:r>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a:xfrm>
            <a:off x="7677150" y="6492875"/>
            <a:ext cx="222885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５</a:t>
            </a:r>
          </a:p>
        </p:txBody>
      </p:sp>
      <p:sp>
        <p:nvSpPr>
          <p:cNvPr id="7" name="正方形/長方形 6">
            <a:extLst>
              <a:ext uri="{FF2B5EF4-FFF2-40B4-BE49-F238E27FC236}">
                <a16:creationId xmlns:a16="http://schemas.microsoft.com/office/drawing/2014/main" id="{F405B6B8-6A96-40DB-B5F5-AEA577B44572}"/>
              </a:ext>
            </a:extLst>
          </p:cNvPr>
          <p:cNvSpPr/>
          <p:nvPr/>
        </p:nvSpPr>
        <p:spPr>
          <a:xfrm>
            <a:off x="389684" y="590014"/>
            <a:ext cx="8938824" cy="7408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solidFill>
                  <a:prstClr val="black"/>
                </a:solidFill>
                <a:latin typeface="Meiryo UI" panose="020B0604030504040204" pitchFamily="50" charset="-128"/>
                <a:ea typeface="Meiryo UI" panose="020B0604030504040204" pitchFamily="50" charset="-128"/>
              </a:rPr>
              <a:t>緊急事態宣言の延長等による経営環境への具体的な影響</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では、どの業種においても「売上・受注の停滞、不振」と回答した割合が最も多く、次いで「</a:t>
            </a:r>
            <a:r>
              <a:rPr kumimoji="1" lang="ja-JP" altLang="en-US" sz="1400" dirty="0">
                <a:solidFill>
                  <a:prstClr val="black"/>
                </a:solidFill>
                <a:latin typeface="Meiryo UI" panose="020B0604030504040204" pitchFamily="50" charset="-128"/>
                <a:ea typeface="Meiryo UI" panose="020B0604030504040204" pitchFamily="50" charset="-128"/>
              </a:rPr>
              <a:t>資金繰り</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」となり</a:t>
            </a:r>
            <a:r>
              <a:rPr kumimoji="1" lang="ja-JP" altLang="en-US" sz="1400" dirty="0">
                <a:solidFill>
                  <a:prstClr val="black"/>
                </a:solidFill>
                <a:latin typeface="Meiryo UI" panose="020B0604030504040204" pitchFamily="50" charset="-128"/>
                <a:ea typeface="Meiryo UI" panose="020B0604030504040204" pitchFamily="50" charset="-128"/>
              </a:rPr>
              <a:t>、</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売上減少に伴い、資金繰りも悪化している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491284" y="1405015"/>
            <a:ext cx="6397196" cy="307777"/>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〇緊急事態宣言の延長やまん防の発令により懸念される具体的な</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影響（複数選択）</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16">
            <a:extLst>
              <a:ext uri="{FF2B5EF4-FFF2-40B4-BE49-F238E27FC236}">
                <a16:creationId xmlns:a16="http://schemas.microsoft.com/office/drawing/2014/main" id="{95AB7807-1494-4133-A34D-FD45CF2A3B73}"/>
              </a:ext>
            </a:extLst>
          </p:cNvPr>
          <p:cNvSpPr txBox="1"/>
          <p:nvPr/>
        </p:nvSpPr>
        <p:spPr>
          <a:xfrm>
            <a:off x="536365" y="3457879"/>
            <a:ext cx="7056000" cy="288000"/>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○業種別：</a:t>
            </a:r>
            <a:r>
              <a:rPr kumimoji="1" lang="ja-JP" altLang="en-US" sz="1400" dirty="0">
                <a:solidFill>
                  <a:prstClr val="black"/>
                </a:solidFill>
                <a:latin typeface="Meiryo UI" panose="020B0604030504040204" pitchFamily="50" charset="-128"/>
                <a:ea typeface="Meiryo UI" panose="020B0604030504040204" pitchFamily="50" charset="-128"/>
              </a:rPr>
              <a:t>緊急事態宣言の延長やまん防の発令により懸念される具体的な影響（複数選択）</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10" name="図 9">
            <a:extLst>
              <a:ext uri="{FF2B5EF4-FFF2-40B4-BE49-F238E27FC236}">
                <a16:creationId xmlns:a16="http://schemas.microsoft.com/office/drawing/2014/main" id="{15A88885-16F7-4FFD-9C72-1D8A73CB7B66}"/>
              </a:ext>
            </a:extLst>
          </p:cNvPr>
          <p:cNvPicPr>
            <a:picLocks noChangeAspect="1"/>
          </p:cNvPicPr>
          <p:nvPr/>
        </p:nvPicPr>
        <p:blipFill rotWithShape="1">
          <a:blip r:embed="rId4"/>
          <a:srcRect l="653" t="976" r="1804" b="10696"/>
          <a:stretch/>
        </p:blipFill>
        <p:spPr>
          <a:xfrm>
            <a:off x="787745" y="3958344"/>
            <a:ext cx="6963129" cy="2635144"/>
          </a:xfrm>
          <a:prstGeom prst="rect">
            <a:avLst/>
          </a:prstGeom>
        </p:spPr>
      </p:pic>
      <p:pic>
        <p:nvPicPr>
          <p:cNvPr id="9" name="図 8">
            <a:extLst>
              <a:ext uri="{FF2B5EF4-FFF2-40B4-BE49-F238E27FC236}">
                <a16:creationId xmlns:a16="http://schemas.microsoft.com/office/drawing/2014/main" id="{7D2784AA-5205-4924-B696-B3952636FB1B}"/>
              </a:ext>
            </a:extLst>
          </p:cNvPr>
          <p:cNvPicPr>
            <a:picLocks noChangeAspect="1"/>
          </p:cNvPicPr>
          <p:nvPr/>
        </p:nvPicPr>
        <p:blipFill rotWithShape="1">
          <a:blip r:embed="rId4"/>
          <a:srcRect l="653" t="90344" r="1804" b="2735"/>
          <a:stretch/>
        </p:blipFill>
        <p:spPr>
          <a:xfrm>
            <a:off x="879184" y="3762662"/>
            <a:ext cx="6963129" cy="206477"/>
          </a:xfrm>
          <a:prstGeom prst="rect">
            <a:avLst/>
          </a:prstGeom>
        </p:spPr>
      </p:pic>
      <p:sp>
        <p:nvSpPr>
          <p:cNvPr id="11" name="正方形/長方形 10">
            <a:extLst>
              <a:ext uri="{FF2B5EF4-FFF2-40B4-BE49-F238E27FC236}">
                <a16:creationId xmlns:a16="http://schemas.microsoft.com/office/drawing/2014/main" id="{0B7B69E5-80FA-4565-9940-74DA4C34EBB1}"/>
              </a:ext>
            </a:extLst>
          </p:cNvPr>
          <p:cNvSpPr/>
          <p:nvPr/>
        </p:nvSpPr>
        <p:spPr>
          <a:xfrm rot="5400000">
            <a:off x="3593360" y="-696572"/>
            <a:ext cx="432000" cy="550800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828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p:txBody>
          <a:bodyPr>
            <a:normAutofit/>
          </a:bodyPr>
          <a:lstStyle/>
          <a:p>
            <a:r>
              <a:rPr kumimoji="1" lang="ja-JP" altLang="en-US" dirty="0"/>
              <a:t>６</a:t>
            </a:r>
            <a:r>
              <a:rPr kumimoji="1" lang="en-US" altLang="ja-JP" dirty="0"/>
              <a:t>.</a:t>
            </a:r>
            <a:r>
              <a:rPr kumimoji="1" lang="ja-JP" altLang="en-US" dirty="0"/>
              <a:t>新型コロナウイルスの影響がさらに拡大した場合の対応策　</a:t>
            </a:r>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６</a:t>
            </a:r>
          </a:p>
        </p:txBody>
      </p:sp>
      <p:sp>
        <p:nvSpPr>
          <p:cNvPr id="7" name="正方形/長方形 6">
            <a:extLst>
              <a:ext uri="{FF2B5EF4-FFF2-40B4-BE49-F238E27FC236}">
                <a16:creationId xmlns:a16="http://schemas.microsoft.com/office/drawing/2014/main" id="{F405B6B8-6A96-40DB-B5F5-AEA577B44572}"/>
              </a:ext>
            </a:extLst>
          </p:cNvPr>
          <p:cNvSpPr/>
          <p:nvPr/>
        </p:nvSpPr>
        <p:spPr>
          <a:xfrm>
            <a:off x="333375" y="579186"/>
            <a:ext cx="9315450" cy="115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コロナ禍の影響</a:t>
            </a:r>
            <a:r>
              <a:rPr kumimoji="1" lang="ja-JP" altLang="en-US" sz="1400" dirty="0">
                <a:solidFill>
                  <a:prstClr val="black"/>
                </a:solidFill>
                <a:latin typeface="Meiryo UI" panose="020B0604030504040204" pitchFamily="50" charset="-128"/>
                <a:ea typeface="Meiryo UI" panose="020B0604030504040204" pitchFamily="50" charset="-128"/>
              </a:rPr>
              <a:t>がさらに拡大した場合の対応策で</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、「人件費以外の経費削減」と回答した企業</a:t>
            </a:r>
            <a:r>
              <a:rPr kumimoji="1" lang="ja-JP" altLang="en-US" sz="1400" dirty="0">
                <a:solidFill>
                  <a:prstClr val="black"/>
                </a:solidFill>
                <a:latin typeface="Meiryo UI" panose="020B0604030504040204" pitchFamily="50" charset="-128"/>
                <a:ea typeface="Meiryo UI" panose="020B0604030504040204" pitchFamily="50" charset="-128"/>
              </a:rPr>
              <a:t>が</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最も多く、「業務効率改善による収益力向上」「製品等の新開発・サービスの提供方法の見直し」と回答した企業が約</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a:t>
            </a:r>
            <a:r>
              <a:rPr kumimoji="1" lang="ja-JP" altLang="en-US" sz="1400" dirty="0">
                <a:solidFill>
                  <a:prstClr val="black"/>
                </a:solidFill>
                <a:latin typeface="Meiryo UI" panose="020B0604030504040204" pitchFamily="50" charset="-128"/>
                <a:ea typeface="Meiryo UI" panose="020B0604030504040204" pitchFamily="50" charset="-128"/>
              </a:rPr>
              <a:t>、</a:t>
            </a:r>
            <a:r>
              <a:rPr kumimoji="1" lang="ja-JP" altLang="en-US" sz="1400" b="1" u="sng" dirty="0">
                <a:solidFill>
                  <a:prstClr val="black"/>
                </a:solidFill>
                <a:latin typeface="Meiryo UI" panose="020B0604030504040204" pitchFamily="50" charset="-128"/>
                <a:ea typeface="Meiryo UI" panose="020B0604030504040204" pitchFamily="50" charset="-128"/>
              </a:rPr>
              <a:t>費用をかけない取り組みが上位を占めた。</a:t>
            </a:r>
            <a:endParaRPr kumimoji="1" lang="en-US" altLang="ja-JP"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solidFill>
                  <a:prstClr val="black"/>
                </a:solidFill>
                <a:latin typeface="Meiryo UI" panose="020B0604030504040204" pitchFamily="50" charset="-128"/>
                <a:ea typeface="Meiryo UI" panose="020B0604030504040204" pitchFamily="50" charset="-128"/>
              </a:rPr>
              <a:t>一方、設備導入や人員確保と回答した企業は少なく、</a:t>
            </a:r>
            <a:r>
              <a:rPr kumimoji="1" lang="ja-JP" altLang="en-US" sz="1400" b="1" u="sng" dirty="0">
                <a:solidFill>
                  <a:prstClr val="black"/>
                </a:solidFill>
                <a:latin typeface="Meiryo UI" panose="020B0604030504040204" pitchFamily="50" charset="-128"/>
                <a:ea typeface="Meiryo UI" panose="020B0604030504040204" pitchFamily="50" charset="-128"/>
              </a:rPr>
              <a:t>費用をかけてまで実施するものについてはあまり積極的でない。</a:t>
            </a:r>
            <a:endParaRPr kumimoji="1" lang="en-US" altLang="ja-JP" sz="1400" dirty="0">
              <a:solidFill>
                <a:prstClr val="black"/>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業種別では、</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サービス業・小売業で「廃業・休業」を検討している企業が他の業種に比べて多く、１割程度が検討している。</a:t>
            </a: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491284" y="1739119"/>
            <a:ext cx="4461716" cy="307777"/>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〇新型コロナウイルスの影響がさらに拡大した場合の対応策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16">
            <a:extLst>
              <a:ext uri="{FF2B5EF4-FFF2-40B4-BE49-F238E27FC236}">
                <a16:creationId xmlns:a16="http://schemas.microsoft.com/office/drawing/2014/main" id="{95AB7807-1494-4133-A34D-FD45CF2A3B73}"/>
              </a:ext>
            </a:extLst>
          </p:cNvPr>
          <p:cNvSpPr txBox="1"/>
          <p:nvPr/>
        </p:nvSpPr>
        <p:spPr>
          <a:xfrm>
            <a:off x="491284" y="4034612"/>
            <a:ext cx="6487529" cy="307777"/>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○業種別：新型コロナウイルスの影響がさらに拡大した場合の対応策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1" name="グラフ 10">
            <a:extLst>
              <a:ext uri="{FF2B5EF4-FFF2-40B4-BE49-F238E27FC236}">
                <a16:creationId xmlns:a16="http://schemas.microsoft.com/office/drawing/2014/main" id="{58F12BB9-357D-4EC3-9331-6CB3258A4602}"/>
              </a:ext>
            </a:extLst>
          </p:cNvPr>
          <p:cNvGraphicFramePr>
            <a:graphicFrameLocks/>
          </p:cNvGraphicFramePr>
          <p:nvPr>
            <p:extLst>
              <p:ext uri="{D42A27DB-BD31-4B8C-83A1-F6EECF244321}">
                <p14:modId xmlns:p14="http://schemas.microsoft.com/office/powerpoint/2010/main" val="3167262377"/>
              </p:ext>
            </p:extLst>
          </p:nvPr>
        </p:nvGraphicFramePr>
        <p:xfrm>
          <a:off x="507528" y="1922023"/>
          <a:ext cx="6471285" cy="2179943"/>
        </p:xfrm>
        <a:graphic>
          <a:graphicData uri="http://schemas.openxmlformats.org/drawingml/2006/chart">
            <c:chart xmlns:c="http://schemas.openxmlformats.org/drawingml/2006/chart" xmlns:r="http://schemas.openxmlformats.org/officeDocument/2006/relationships" r:id="rId2"/>
          </a:graphicData>
        </a:graphic>
      </p:graphicFrame>
      <p:pic>
        <p:nvPicPr>
          <p:cNvPr id="9" name="図 8">
            <a:extLst>
              <a:ext uri="{FF2B5EF4-FFF2-40B4-BE49-F238E27FC236}">
                <a16:creationId xmlns:a16="http://schemas.microsoft.com/office/drawing/2014/main" id="{3829B99C-5BAE-4F3B-A273-0CF0995E72FE}"/>
              </a:ext>
            </a:extLst>
          </p:cNvPr>
          <p:cNvPicPr>
            <a:picLocks noChangeAspect="1"/>
          </p:cNvPicPr>
          <p:nvPr/>
        </p:nvPicPr>
        <p:blipFill rotWithShape="1">
          <a:blip r:embed="rId3"/>
          <a:srcRect t="75717"/>
          <a:stretch/>
        </p:blipFill>
        <p:spPr>
          <a:xfrm>
            <a:off x="641198" y="4380489"/>
            <a:ext cx="7119191" cy="496729"/>
          </a:xfrm>
          <a:prstGeom prst="rect">
            <a:avLst/>
          </a:prstGeom>
        </p:spPr>
      </p:pic>
      <p:sp>
        <p:nvSpPr>
          <p:cNvPr id="15" name="正方形/長方形 14">
            <a:extLst>
              <a:ext uri="{FF2B5EF4-FFF2-40B4-BE49-F238E27FC236}">
                <a16:creationId xmlns:a16="http://schemas.microsoft.com/office/drawing/2014/main" id="{15486B03-19DB-49C2-8F02-68BCC6655DE5}"/>
              </a:ext>
            </a:extLst>
          </p:cNvPr>
          <p:cNvSpPr/>
          <p:nvPr/>
        </p:nvSpPr>
        <p:spPr>
          <a:xfrm rot="5400000">
            <a:off x="3320549" y="-723620"/>
            <a:ext cx="612000" cy="612000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EB06D307-726D-46FD-A22A-1E3773A4425B}"/>
              </a:ext>
            </a:extLst>
          </p:cNvPr>
          <p:cNvSpPr/>
          <p:nvPr/>
        </p:nvSpPr>
        <p:spPr>
          <a:xfrm rot="5400000">
            <a:off x="2874749" y="1819118"/>
            <a:ext cx="180000" cy="3024000"/>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E23C54DA-D535-48BE-A3C9-EC3C22A4D5DD}"/>
              </a:ext>
            </a:extLst>
          </p:cNvPr>
          <p:cNvSpPr/>
          <p:nvPr/>
        </p:nvSpPr>
        <p:spPr>
          <a:xfrm rot="5400000">
            <a:off x="2561573" y="2604551"/>
            <a:ext cx="201327" cy="2200275"/>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82EB6433-E199-49ED-BA32-95BB9844A0FC}"/>
              </a:ext>
            </a:extLst>
          </p:cNvPr>
          <p:cNvPicPr>
            <a:picLocks noChangeAspect="1"/>
          </p:cNvPicPr>
          <p:nvPr/>
        </p:nvPicPr>
        <p:blipFill rotWithShape="1">
          <a:blip r:embed="rId4"/>
          <a:srcRect b="26320"/>
          <a:stretch/>
        </p:blipFill>
        <p:spPr>
          <a:xfrm>
            <a:off x="413204" y="4571648"/>
            <a:ext cx="8468078" cy="2052800"/>
          </a:xfrm>
          <a:prstGeom prst="rect">
            <a:avLst/>
          </a:prstGeom>
        </p:spPr>
      </p:pic>
      <p:sp>
        <p:nvSpPr>
          <p:cNvPr id="19" name="正方形/長方形 18">
            <a:extLst>
              <a:ext uri="{FF2B5EF4-FFF2-40B4-BE49-F238E27FC236}">
                <a16:creationId xmlns:a16="http://schemas.microsoft.com/office/drawing/2014/main" id="{4AF7F77D-7AE7-45C3-873F-800B42C8806F}"/>
              </a:ext>
            </a:extLst>
          </p:cNvPr>
          <p:cNvSpPr/>
          <p:nvPr/>
        </p:nvSpPr>
        <p:spPr>
          <a:xfrm>
            <a:off x="1898118" y="5605156"/>
            <a:ext cx="216000" cy="756941"/>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1B00A8C6-2094-4503-9E0D-27A283B6A326}"/>
              </a:ext>
            </a:extLst>
          </p:cNvPr>
          <p:cNvSpPr/>
          <p:nvPr/>
        </p:nvSpPr>
        <p:spPr>
          <a:xfrm>
            <a:off x="5861857" y="5684650"/>
            <a:ext cx="180000" cy="68400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02032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p:txBody>
          <a:bodyPr>
            <a:normAutofit/>
          </a:bodyPr>
          <a:lstStyle/>
          <a:p>
            <a:r>
              <a:rPr lang="ja-JP" altLang="en-US" dirty="0"/>
              <a:t>７</a:t>
            </a:r>
            <a:r>
              <a:rPr kumimoji="1" lang="en-US" altLang="ja-JP" dirty="0"/>
              <a:t>.</a:t>
            </a:r>
            <a:r>
              <a:rPr kumimoji="1" lang="ja-JP" altLang="en-US" dirty="0"/>
              <a:t>新型コロナウイルスの雇用に対する影響</a:t>
            </a:r>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７</a:t>
            </a:r>
          </a:p>
        </p:txBody>
      </p:sp>
      <p:sp>
        <p:nvSpPr>
          <p:cNvPr id="7" name="正方形/長方形 6">
            <a:extLst>
              <a:ext uri="{FF2B5EF4-FFF2-40B4-BE49-F238E27FC236}">
                <a16:creationId xmlns:a16="http://schemas.microsoft.com/office/drawing/2014/main" id="{F405B6B8-6A96-40DB-B5F5-AEA577B44572}"/>
              </a:ext>
            </a:extLst>
          </p:cNvPr>
          <p:cNvSpPr/>
          <p:nvPr/>
        </p:nvSpPr>
        <p:spPr>
          <a:xfrm>
            <a:off x="483588" y="645698"/>
            <a:ext cx="8938824" cy="1038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新型コロナウイルス感染症の雇用に対する影響で、「</a:t>
            </a:r>
            <a:r>
              <a:rPr kumimoji="1" lang="ja-JP" altLang="en-US" sz="1400" dirty="0">
                <a:solidFill>
                  <a:prstClr val="black"/>
                </a:solidFill>
                <a:latin typeface="Meiryo UI" panose="020B0604030504040204" pitchFamily="50" charset="-128"/>
                <a:ea typeface="Meiryo UI" panose="020B0604030504040204" pitchFamily="50" charset="-128"/>
              </a:rPr>
              <a:t>コロナ禍の影響下においても、</a:t>
            </a:r>
            <a:r>
              <a:rPr kumimoji="1" lang="ja-JP" altLang="en-US" sz="1400" b="1" u="sng" dirty="0">
                <a:solidFill>
                  <a:prstClr val="black"/>
                </a:solidFill>
                <a:latin typeface="Meiryo UI" panose="020B0604030504040204" pitchFamily="50" charset="-128"/>
                <a:ea typeface="Meiryo UI" panose="020B0604030504040204" pitchFamily="50" charset="-128"/>
              </a:rPr>
              <a:t>雇用を維持している</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」と回答した企業は、９割超</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となり、</a:t>
            </a:r>
            <a:r>
              <a:rPr kumimoji="1" lang="ja-JP" altLang="en-US" sz="14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厳しい経営環境の中、</a:t>
            </a:r>
            <a:r>
              <a:rPr kumimoji="1" lang="ja-JP" altLang="en-US" sz="1400" dirty="0">
                <a:solidFill>
                  <a:prstClr val="black"/>
                </a:solidFill>
                <a:latin typeface="Meiryo UI" panose="020B0604030504040204" pitchFamily="50" charset="-128"/>
                <a:ea typeface="Meiryo UI" panose="020B0604030504040204" pitchFamily="50" charset="-128"/>
              </a:rPr>
              <a:t>引き続き雇用を維持している。</a:t>
            </a:r>
            <a:endParaRPr kumimoji="1" lang="en-US" altLang="ja-JP" sz="14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今後の影響に</a:t>
            </a:r>
            <a:r>
              <a:rPr kumimoji="1" lang="ja-JP" altLang="en-US" sz="1400" dirty="0">
                <a:solidFill>
                  <a:prstClr val="black"/>
                </a:solidFill>
                <a:latin typeface="Meiryo UI" panose="020B0604030504040204" pitchFamily="50" charset="-128"/>
                <a:ea typeface="Meiryo UI" panose="020B0604030504040204" pitchFamily="50" charset="-128"/>
              </a:rPr>
              <a:t>ついては</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今後の雇用についてはわからない</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」と回答した企業が</a:t>
            </a:r>
            <a:r>
              <a:rPr kumimoji="1" lang="en-US" altLang="ja-JP" sz="1400" dirty="0">
                <a:solidFill>
                  <a:prstClr val="black"/>
                </a:solidFill>
                <a:latin typeface="Meiryo UI" panose="020B0604030504040204" pitchFamily="50" charset="-128"/>
                <a:ea typeface="Meiryo UI" panose="020B0604030504040204" pitchFamily="50" charset="-128"/>
              </a:rPr>
              <a:t>25</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％と約４分の１を占め、</a:t>
            </a: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雇用の維持について先行き不透明な部分がある。</a:t>
            </a:r>
            <a:endParaRPr kumimoji="1" lang="en-US" altLang="ja-JP"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1604751" y="1780788"/>
            <a:ext cx="2516068" cy="307777"/>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〇雇用に対する現在までの影響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3" name="グループ化 2">
            <a:extLst>
              <a:ext uri="{FF2B5EF4-FFF2-40B4-BE49-F238E27FC236}">
                <a16:creationId xmlns:a16="http://schemas.microsoft.com/office/drawing/2014/main" id="{AEBB9674-94CB-4EED-8206-4B5536A41EC6}"/>
              </a:ext>
            </a:extLst>
          </p:cNvPr>
          <p:cNvGrpSpPr/>
          <p:nvPr/>
        </p:nvGrpSpPr>
        <p:grpSpPr>
          <a:xfrm>
            <a:off x="-132239" y="2147502"/>
            <a:ext cx="6002518" cy="4288394"/>
            <a:chOff x="172995" y="2337693"/>
            <a:chExt cx="5535827" cy="3756726"/>
          </a:xfrm>
        </p:grpSpPr>
        <p:graphicFrame>
          <p:nvGraphicFramePr>
            <p:cNvPr id="12" name="グラフ 11">
              <a:extLst>
                <a:ext uri="{FF2B5EF4-FFF2-40B4-BE49-F238E27FC236}">
                  <a16:creationId xmlns:a16="http://schemas.microsoft.com/office/drawing/2014/main" id="{EBA0C297-16AA-4C6B-A50C-468AB60C0DD8}"/>
                </a:ext>
              </a:extLst>
            </p:cNvPr>
            <p:cNvGraphicFramePr>
              <a:graphicFrameLocks/>
            </p:cNvGraphicFramePr>
            <p:nvPr>
              <p:extLst>
                <p:ext uri="{D42A27DB-BD31-4B8C-83A1-F6EECF244321}">
                  <p14:modId xmlns:p14="http://schemas.microsoft.com/office/powerpoint/2010/main" val="3611191969"/>
                </p:ext>
              </p:extLst>
            </p:nvPr>
          </p:nvGraphicFramePr>
          <p:xfrm>
            <a:off x="172995" y="2337693"/>
            <a:ext cx="5535827" cy="3756726"/>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2">
              <a:extLst>
                <a:ext uri="{FF2B5EF4-FFF2-40B4-BE49-F238E27FC236}">
                  <a16:creationId xmlns:a16="http://schemas.microsoft.com/office/drawing/2014/main" id="{F8528721-DF90-4BD3-97E1-575C50686B69}"/>
                </a:ext>
              </a:extLst>
            </p:cNvPr>
            <p:cNvSpPr txBox="1"/>
            <p:nvPr/>
          </p:nvSpPr>
          <p:spPr>
            <a:xfrm>
              <a:off x="3109861" y="3988880"/>
              <a:ext cx="1095375" cy="504588"/>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コロナ禍の影響下においても、雇用を維持している</a:t>
              </a:r>
            </a:p>
          </p:txBody>
        </p:sp>
        <p:sp>
          <p:nvSpPr>
            <p:cNvPr id="16" name="テキスト ボックス 2">
              <a:extLst>
                <a:ext uri="{FF2B5EF4-FFF2-40B4-BE49-F238E27FC236}">
                  <a16:creationId xmlns:a16="http://schemas.microsoft.com/office/drawing/2014/main" id="{A5F653CB-E727-4735-9419-FC1DF182ECDD}"/>
                </a:ext>
              </a:extLst>
            </p:cNvPr>
            <p:cNvSpPr txBox="1"/>
            <p:nvPr/>
          </p:nvSpPr>
          <p:spPr>
            <a:xfrm>
              <a:off x="387482" y="3004728"/>
              <a:ext cx="1095634" cy="252294"/>
            </a:xfrm>
            <a:prstGeom prst="borderCallout1">
              <a:avLst>
                <a:gd name="adj1" fmla="val 39347"/>
                <a:gd name="adj2" fmla="val 109303"/>
                <a:gd name="adj3" fmla="val -42569"/>
                <a:gd name="adj4" fmla="val 193238"/>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１名以上解雇した</a:t>
              </a:r>
              <a:endParaRPr kumimoji="1" lang="en-US" altLang="ja-JP"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18" name="テキスト ボックス 2">
              <a:extLst>
                <a:ext uri="{FF2B5EF4-FFF2-40B4-BE49-F238E27FC236}">
                  <a16:creationId xmlns:a16="http://schemas.microsoft.com/office/drawing/2014/main" id="{1F217D8E-6091-44C9-8A39-DB38E0850C81}"/>
                </a:ext>
              </a:extLst>
            </p:cNvPr>
            <p:cNvSpPr txBox="1"/>
            <p:nvPr/>
          </p:nvSpPr>
          <p:spPr>
            <a:xfrm>
              <a:off x="631919" y="2405966"/>
              <a:ext cx="996031" cy="220757"/>
            </a:xfrm>
            <a:prstGeom prst="borderCallout2">
              <a:avLst>
                <a:gd name="adj1" fmla="val 31653"/>
                <a:gd name="adj2" fmla="val 104165"/>
                <a:gd name="adj3" fmla="val 30812"/>
                <a:gd name="adj4" fmla="val 171572"/>
                <a:gd name="adj5" fmla="val 59424"/>
                <a:gd name="adj6" fmla="val 200692"/>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雇用を拡大した</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grpSp>
      <p:sp>
        <p:nvSpPr>
          <p:cNvPr id="19" name="テキスト ボックス 18">
            <a:extLst>
              <a:ext uri="{FF2B5EF4-FFF2-40B4-BE49-F238E27FC236}">
                <a16:creationId xmlns:a16="http://schemas.microsoft.com/office/drawing/2014/main" id="{07D8091C-0952-4B73-868B-275C7CAE494A}"/>
              </a:ext>
            </a:extLst>
          </p:cNvPr>
          <p:cNvSpPr txBox="1"/>
          <p:nvPr/>
        </p:nvSpPr>
        <p:spPr>
          <a:xfrm>
            <a:off x="6136825" y="1767109"/>
            <a:ext cx="2516068" cy="307777"/>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〇雇用に対する今後の影響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5" name="グループ化 4">
            <a:extLst>
              <a:ext uri="{FF2B5EF4-FFF2-40B4-BE49-F238E27FC236}">
                <a16:creationId xmlns:a16="http://schemas.microsoft.com/office/drawing/2014/main" id="{35BC830A-43E0-490E-B239-834C73D3BCE0}"/>
              </a:ext>
            </a:extLst>
          </p:cNvPr>
          <p:cNvGrpSpPr/>
          <p:nvPr/>
        </p:nvGrpSpPr>
        <p:grpSpPr>
          <a:xfrm>
            <a:off x="3785106" y="2000217"/>
            <a:ext cx="7189325" cy="4425175"/>
            <a:chOff x="3839064" y="2144045"/>
            <a:chExt cx="6697362" cy="4076374"/>
          </a:xfrm>
        </p:grpSpPr>
        <p:graphicFrame>
          <p:nvGraphicFramePr>
            <p:cNvPr id="21" name="グラフ 20">
              <a:extLst>
                <a:ext uri="{FF2B5EF4-FFF2-40B4-BE49-F238E27FC236}">
                  <a16:creationId xmlns:a16="http://schemas.microsoft.com/office/drawing/2014/main" id="{A07D4A46-1348-44C0-B235-49E2D8A02D83}"/>
                </a:ext>
              </a:extLst>
            </p:cNvPr>
            <p:cNvGraphicFramePr>
              <a:graphicFrameLocks/>
            </p:cNvGraphicFramePr>
            <p:nvPr>
              <p:extLst>
                <p:ext uri="{D42A27DB-BD31-4B8C-83A1-F6EECF244321}">
                  <p14:modId xmlns:p14="http://schemas.microsoft.com/office/powerpoint/2010/main" val="4000804827"/>
                </p:ext>
              </p:extLst>
            </p:nvPr>
          </p:nvGraphicFramePr>
          <p:xfrm>
            <a:off x="3839064" y="2362015"/>
            <a:ext cx="6697362" cy="3858404"/>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4">
              <a:extLst>
                <a:ext uri="{FF2B5EF4-FFF2-40B4-BE49-F238E27FC236}">
                  <a16:creationId xmlns:a16="http://schemas.microsoft.com/office/drawing/2014/main" id="{F3361264-9449-4182-9B8B-468A8980D45C}"/>
                </a:ext>
              </a:extLst>
            </p:cNvPr>
            <p:cNvSpPr txBox="1"/>
            <p:nvPr/>
          </p:nvSpPr>
          <p:spPr>
            <a:xfrm>
              <a:off x="7334251" y="4165217"/>
              <a:ext cx="1106706" cy="232137"/>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解雇の予定はない</a:t>
              </a:r>
            </a:p>
          </p:txBody>
        </p:sp>
        <p:sp>
          <p:nvSpPr>
            <p:cNvPr id="23" name="テキスト ボックス 5">
              <a:extLst>
                <a:ext uri="{FF2B5EF4-FFF2-40B4-BE49-F238E27FC236}">
                  <a16:creationId xmlns:a16="http://schemas.microsoft.com/office/drawing/2014/main" id="{FB2CFD29-AA4D-475E-8BB1-24797B1F9F4D}"/>
                </a:ext>
              </a:extLst>
            </p:cNvPr>
            <p:cNvSpPr txBox="1"/>
            <p:nvPr/>
          </p:nvSpPr>
          <p:spPr>
            <a:xfrm>
              <a:off x="5583872" y="3554452"/>
              <a:ext cx="1140242" cy="364787"/>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今後の解雇についてはわからない</a:t>
              </a:r>
            </a:p>
          </p:txBody>
        </p:sp>
        <p:sp>
          <p:nvSpPr>
            <p:cNvPr id="24" name="テキスト ボックス 6">
              <a:extLst>
                <a:ext uri="{FF2B5EF4-FFF2-40B4-BE49-F238E27FC236}">
                  <a16:creationId xmlns:a16="http://schemas.microsoft.com/office/drawing/2014/main" id="{8B2F6795-37A3-45FB-ACEE-297D3F8A26A5}"/>
                </a:ext>
              </a:extLst>
            </p:cNvPr>
            <p:cNvSpPr txBox="1"/>
            <p:nvPr/>
          </p:nvSpPr>
          <p:spPr>
            <a:xfrm>
              <a:off x="4769758" y="2701241"/>
              <a:ext cx="1209674" cy="364787"/>
            </a:xfrm>
            <a:prstGeom prst="borderCallout1">
              <a:avLst>
                <a:gd name="adj1" fmla="val 27321"/>
                <a:gd name="adj2" fmla="val 103264"/>
                <a:gd name="adj3" fmla="val 39469"/>
                <a:gd name="adj4" fmla="val 165930"/>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１名以上解雇する見込みがある</a:t>
              </a:r>
            </a:p>
          </p:txBody>
        </p:sp>
        <p:sp>
          <p:nvSpPr>
            <p:cNvPr id="25" name="テキスト ボックス 2">
              <a:extLst>
                <a:ext uri="{FF2B5EF4-FFF2-40B4-BE49-F238E27FC236}">
                  <a16:creationId xmlns:a16="http://schemas.microsoft.com/office/drawing/2014/main" id="{84E0B37B-45A4-4DBE-8C87-0824E79235D3}"/>
                </a:ext>
              </a:extLst>
            </p:cNvPr>
            <p:cNvSpPr txBox="1"/>
            <p:nvPr/>
          </p:nvSpPr>
          <p:spPr>
            <a:xfrm>
              <a:off x="4758818" y="2144045"/>
              <a:ext cx="1266826" cy="364787"/>
            </a:xfrm>
            <a:prstGeom prst="borderCallout2">
              <a:avLst>
                <a:gd name="adj1" fmla="val 49953"/>
                <a:gd name="adj2" fmla="val 105122"/>
                <a:gd name="adj3" fmla="val 51074"/>
                <a:gd name="adj4" fmla="val 139537"/>
                <a:gd name="adj5" fmla="val 141394"/>
                <a:gd name="adj6" fmla="val 170980"/>
              </a:avLst>
            </a:prstGeom>
            <a:solidFill>
              <a:schemeClr val="lt1"/>
            </a:solidFill>
            <a:ln w="9525"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latin typeface="Meiryo UI" panose="020B0604030504040204" pitchFamily="50" charset="-128"/>
                  <a:ea typeface="Meiryo UI" panose="020B0604030504040204" pitchFamily="50" charset="-128"/>
                </a:rPr>
                <a:t>雇用を拡大する見込みである</a:t>
              </a:r>
              <a:endParaRPr kumimoji="1" lang="en-US" altLang="ja-JP" sz="1000" dirty="0">
                <a:latin typeface="Meiryo UI" panose="020B0604030504040204" pitchFamily="50" charset="-128"/>
                <a:ea typeface="Meiryo UI" panose="020B0604030504040204" pitchFamily="50" charset="-128"/>
              </a:endParaRPr>
            </a:p>
          </p:txBody>
        </p:sp>
      </p:grpSp>
      <p:sp>
        <p:nvSpPr>
          <p:cNvPr id="26" name="正方形/長方形 25">
            <a:extLst>
              <a:ext uri="{FF2B5EF4-FFF2-40B4-BE49-F238E27FC236}">
                <a16:creationId xmlns:a16="http://schemas.microsoft.com/office/drawing/2014/main" id="{23F2FE86-F622-4B66-863C-6986E84EBB71}"/>
              </a:ext>
            </a:extLst>
          </p:cNvPr>
          <p:cNvSpPr/>
          <p:nvPr/>
        </p:nvSpPr>
        <p:spPr>
          <a:xfrm rot="5400000">
            <a:off x="3451323" y="4533308"/>
            <a:ext cx="307778" cy="752475"/>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15BC7D69-2B9C-41D0-A960-0180FFE8810A}"/>
              </a:ext>
            </a:extLst>
          </p:cNvPr>
          <p:cNvSpPr/>
          <p:nvPr/>
        </p:nvSpPr>
        <p:spPr>
          <a:xfrm rot="5400000">
            <a:off x="6122730" y="3749784"/>
            <a:ext cx="307778" cy="752475"/>
          </a:xfrm>
          <a:prstGeom prst="rect">
            <a:avLst/>
          </a:prstGeom>
          <a:noFill/>
          <a:ln w="28575">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26320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15730-2F0C-4889-B777-2EA10F35B885}"/>
              </a:ext>
            </a:extLst>
          </p:cNvPr>
          <p:cNvSpPr>
            <a:spLocks noGrp="1"/>
          </p:cNvSpPr>
          <p:nvPr>
            <p:ph type="title"/>
          </p:nvPr>
        </p:nvSpPr>
        <p:spPr/>
        <p:txBody>
          <a:bodyPr>
            <a:normAutofit/>
          </a:bodyPr>
          <a:lstStyle/>
          <a:p>
            <a:r>
              <a:rPr kumimoji="1" lang="ja-JP" altLang="en-US" dirty="0"/>
              <a:t>８</a:t>
            </a:r>
            <a:r>
              <a:rPr kumimoji="1" lang="en-US" altLang="ja-JP" dirty="0"/>
              <a:t>.</a:t>
            </a:r>
            <a:r>
              <a:rPr lang="ja-JP" altLang="en-US" dirty="0"/>
              <a:t>雇用調整助成金の利用状況</a:t>
            </a:r>
            <a:endParaRPr kumimoji="1" lang="ja-JP" altLang="en-US" dirty="0"/>
          </a:p>
        </p:txBody>
      </p:sp>
      <p:sp>
        <p:nvSpPr>
          <p:cNvPr id="6" name="スライド番号プレースホルダー 5">
            <a:extLst>
              <a:ext uri="{FF2B5EF4-FFF2-40B4-BE49-F238E27FC236}">
                <a16:creationId xmlns:a16="http://schemas.microsoft.com/office/drawing/2014/main" id="{47D2AEBF-BE9F-437C-B04E-889CB735D7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prstClr val="black">
                    <a:tint val="75000"/>
                  </a:prstClr>
                </a:solidFill>
                <a:latin typeface="游ゴシック" panose="020B0400000000000000" pitchFamily="50" charset="-128"/>
                <a:ea typeface="游ゴシック" panose="020B0400000000000000" pitchFamily="50" charset="-128"/>
              </a:rPr>
              <a:t>８</a:t>
            </a:r>
            <a:endParaRPr kumimoji="1" lang="ja-JP" altLang="en-US" sz="18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F405B6B8-6A96-40DB-B5F5-AEA577B44572}"/>
              </a:ext>
            </a:extLst>
          </p:cNvPr>
          <p:cNvSpPr/>
          <p:nvPr/>
        </p:nvSpPr>
        <p:spPr>
          <a:xfrm>
            <a:off x="270899" y="639313"/>
            <a:ext cx="8938824" cy="8057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solidFill>
                  <a:prstClr val="black"/>
                </a:solidFill>
                <a:latin typeface="Meiryo UI" panose="020B0604030504040204" pitchFamily="50" charset="-128"/>
                <a:ea typeface="Meiryo UI" panose="020B0604030504040204" pitchFamily="50" charset="-128"/>
              </a:rPr>
              <a:t>雇用調整助成金の利用状況</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ja-JP" altLang="en-US" sz="1400" dirty="0">
                <a:solidFill>
                  <a:prstClr val="black"/>
                </a:solidFill>
                <a:latin typeface="Meiryo UI" panose="020B0604030504040204" pitchFamily="50" charset="-128"/>
                <a:ea typeface="Meiryo UI" panose="020B0604030504040204" pitchFamily="50" charset="-128"/>
              </a:rPr>
              <a:t>利用は予定していない</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」と回答した企業は、</a:t>
            </a:r>
            <a:r>
              <a:rPr kumimoji="1" lang="en-US" altLang="ja-JP" sz="1400" dirty="0">
                <a:solidFill>
                  <a:prstClr val="black"/>
                </a:solidFill>
                <a:latin typeface="Meiryo UI" panose="020B0604030504040204" pitchFamily="50" charset="-128"/>
                <a:ea typeface="Meiryo UI" panose="020B0604030504040204" pitchFamily="50" charset="-128"/>
              </a:rPr>
              <a:t>71.7</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％、「支給を受けている」と回答した企業は</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19.9</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dirty="0">
                <a:solidFill>
                  <a:prstClr val="black"/>
                </a:solidFill>
                <a:latin typeface="Meiryo UI" panose="020B0604030504040204" pitchFamily="50" charset="-128"/>
                <a:ea typeface="Meiryo UI" panose="020B0604030504040204" pitchFamily="50" charset="-128"/>
              </a:rPr>
              <a:t>「利用を検討中である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」と回答した企業は、</a:t>
            </a:r>
            <a:r>
              <a:rPr kumimoji="1" lang="en-US" altLang="ja-JP" sz="1400" dirty="0">
                <a:solidFill>
                  <a:prstClr val="black"/>
                </a:solidFill>
                <a:latin typeface="Meiryo UI" panose="020B0604030504040204" pitchFamily="50" charset="-128"/>
                <a:ea typeface="Meiryo UI" panose="020B0604030504040204" pitchFamily="50" charset="-128"/>
              </a:rPr>
              <a:t>7.5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％となった。</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小規模企業の多くは、雇用維持のために、雇用調整助成金以外の助成金・補助金を利用していると考えられる。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AE08EDE9-10D5-4881-A8EC-8B6AC3788307}"/>
              </a:ext>
            </a:extLst>
          </p:cNvPr>
          <p:cNvSpPr txBox="1"/>
          <p:nvPr/>
        </p:nvSpPr>
        <p:spPr>
          <a:xfrm>
            <a:off x="2817412" y="1719338"/>
            <a:ext cx="3273636" cy="369332"/>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〇雇用調整助成金の利用状況</a:t>
            </a:r>
            <a:endParaRPr kumimoji="1" lang="en-US" altLang="ja-JP"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8" name="グループ化 7">
            <a:extLst>
              <a:ext uri="{FF2B5EF4-FFF2-40B4-BE49-F238E27FC236}">
                <a16:creationId xmlns:a16="http://schemas.microsoft.com/office/drawing/2014/main" id="{F746ACE3-40E5-4508-878E-783FD9CEF01C}"/>
              </a:ext>
            </a:extLst>
          </p:cNvPr>
          <p:cNvGrpSpPr/>
          <p:nvPr/>
        </p:nvGrpSpPr>
        <p:grpSpPr>
          <a:xfrm>
            <a:off x="1326523" y="2104166"/>
            <a:ext cx="6350627" cy="4509994"/>
            <a:chOff x="1572594" y="2282578"/>
            <a:chExt cx="5555367" cy="3656976"/>
          </a:xfrm>
        </p:grpSpPr>
        <p:graphicFrame>
          <p:nvGraphicFramePr>
            <p:cNvPr id="26" name="グラフ 25">
              <a:extLst>
                <a:ext uri="{FF2B5EF4-FFF2-40B4-BE49-F238E27FC236}">
                  <a16:creationId xmlns:a16="http://schemas.microsoft.com/office/drawing/2014/main" id="{B22D7A60-B530-46F0-92E2-F998C2B96AB4}"/>
                </a:ext>
              </a:extLst>
            </p:cNvPr>
            <p:cNvGraphicFramePr>
              <a:graphicFrameLocks/>
            </p:cNvGraphicFramePr>
            <p:nvPr>
              <p:extLst>
                <p:ext uri="{D42A27DB-BD31-4B8C-83A1-F6EECF244321}">
                  <p14:modId xmlns:p14="http://schemas.microsoft.com/office/powerpoint/2010/main" val="2800390774"/>
                </p:ext>
              </p:extLst>
            </p:nvPr>
          </p:nvGraphicFramePr>
          <p:xfrm>
            <a:off x="1572594" y="2282578"/>
            <a:ext cx="5555367" cy="3656976"/>
          </p:xfrm>
          <a:graphic>
            <a:graphicData uri="http://schemas.openxmlformats.org/drawingml/2006/chart">
              <c:chart xmlns:c="http://schemas.openxmlformats.org/drawingml/2006/chart" xmlns:r="http://schemas.openxmlformats.org/officeDocument/2006/relationships" r:id="rId2"/>
            </a:graphicData>
          </a:graphic>
        </p:graphicFrame>
        <p:sp>
          <p:nvSpPr>
            <p:cNvPr id="27" name="テキスト ボックス 2">
              <a:extLst>
                <a:ext uri="{FF2B5EF4-FFF2-40B4-BE49-F238E27FC236}">
                  <a16:creationId xmlns:a16="http://schemas.microsoft.com/office/drawing/2014/main" id="{CA8940EE-A8B6-425D-B2F9-CB6E0D001D0C}"/>
                </a:ext>
              </a:extLst>
            </p:cNvPr>
            <p:cNvSpPr txBox="1"/>
            <p:nvPr/>
          </p:nvSpPr>
          <p:spPr>
            <a:xfrm>
              <a:off x="4476930" y="4133539"/>
              <a:ext cx="1263549" cy="199325"/>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利用は予定していない</a:t>
              </a:r>
            </a:p>
          </p:txBody>
        </p:sp>
        <p:sp>
          <p:nvSpPr>
            <p:cNvPr id="28" name="テキスト ボックス 3">
              <a:extLst>
                <a:ext uri="{FF2B5EF4-FFF2-40B4-BE49-F238E27FC236}">
                  <a16:creationId xmlns:a16="http://schemas.microsoft.com/office/drawing/2014/main" id="{83644F49-12A8-427F-8FB9-1F4EE694E526}"/>
                </a:ext>
              </a:extLst>
            </p:cNvPr>
            <p:cNvSpPr txBox="1"/>
            <p:nvPr/>
          </p:nvSpPr>
          <p:spPr>
            <a:xfrm>
              <a:off x="2742098" y="3607079"/>
              <a:ext cx="1089299" cy="216000"/>
            </a:xfrm>
            <a:prstGeom prst="rect">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支給を受けている</a:t>
              </a:r>
            </a:p>
          </p:txBody>
        </p:sp>
        <p:sp>
          <p:nvSpPr>
            <p:cNvPr id="29" name="テキスト ボックス 4">
              <a:extLst>
                <a:ext uri="{FF2B5EF4-FFF2-40B4-BE49-F238E27FC236}">
                  <a16:creationId xmlns:a16="http://schemas.microsoft.com/office/drawing/2014/main" id="{9F9F4C50-0D4C-4568-89C3-31F51CF006EA}"/>
                </a:ext>
              </a:extLst>
            </p:cNvPr>
            <p:cNvSpPr txBox="1"/>
            <p:nvPr/>
          </p:nvSpPr>
          <p:spPr>
            <a:xfrm>
              <a:off x="2126508" y="2878156"/>
              <a:ext cx="1160240" cy="274906"/>
            </a:xfrm>
            <a:prstGeom prst="borderCallout1">
              <a:avLst>
                <a:gd name="adj1" fmla="val 35302"/>
                <a:gd name="adj2" fmla="val 105874"/>
                <a:gd name="adj3" fmla="val 54328"/>
                <a:gd name="adj4" fmla="val 150165"/>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利用を検討中である</a:t>
              </a:r>
            </a:p>
          </p:txBody>
        </p:sp>
        <p:sp>
          <p:nvSpPr>
            <p:cNvPr id="30" name="テキスト ボックス 2">
              <a:extLst>
                <a:ext uri="{FF2B5EF4-FFF2-40B4-BE49-F238E27FC236}">
                  <a16:creationId xmlns:a16="http://schemas.microsoft.com/office/drawing/2014/main" id="{1C12D805-4946-41C2-88AD-F131BEF63928}"/>
                </a:ext>
              </a:extLst>
            </p:cNvPr>
            <p:cNvSpPr txBox="1"/>
            <p:nvPr/>
          </p:nvSpPr>
          <p:spPr>
            <a:xfrm>
              <a:off x="2183604" y="2525372"/>
              <a:ext cx="1103144" cy="252000"/>
            </a:xfrm>
            <a:prstGeom prst="borderCallout2">
              <a:avLst>
                <a:gd name="adj1" fmla="val 39992"/>
                <a:gd name="adj2" fmla="val 120980"/>
                <a:gd name="adj3" fmla="val 29231"/>
                <a:gd name="adj4" fmla="val 150266"/>
                <a:gd name="adj5" fmla="val 65191"/>
                <a:gd name="adj6" fmla="val 194950"/>
              </a:avLst>
            </a:prstGeom>
            <a:solidFill>
              <a:srgbClr val="FFFFFF"/>
            </a:solidFill>
            <a:ln w="9525" cmpd="sng">
              <a:solidFill>
                <a:sysClr val="windowText" lastClr="000000"/>
              </a:solid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支給申請中である</a:t>
              </a:r>
              <a:endParaRPr kumimoji="1" lang="en-US" altLang="ja-JP" sz="10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grpSp>
    </p:spTree>
    <p:extLst>
      <p:ext uri="{BB962C8B-B14F-4D97-AF65-F5344CB8AC3E}">
        <p14:creationId xmlns:p14="http://schemas.microsoft.com/office/powerpoint/2010/main" val="16552697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5205</TotalTime>
  <Words>2364</Words>
  <Application>Microsoft Office PowerPoint</Application>
  <PresentationFormat>A4 210 x 297 mm</PresentationFormat>
  <Paragraphs>127</Paragraphs>
  <Slides>11</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11</vt:i4>
      </vt:variant>
    </vt:vector>
  </HeadingPairs>
  <TitlesOfParts>
    <vt:vector size="19" baseType="lpstr">
      <vt:lpstr>Meiryo UI</vt:lpstr>
      <vt:lpstr>游ゴシック</vt:lpstr>
      <vt:lpstr>Arial</vt:lpstr>
      <vt:lpstr>Calibri</vt:lpstr>
      <vt:lpstr>Calibri Light</vt:lpstr>
      <vt:lpstr>Wingdings</vt:lpstr>
      <vt:lpstr>Office テーマ</vt:lpstr>
      <vt:lpstr>1_Office テーマ</vt:lpstr>
      <vt:lpstr>【速報】令和３年５月景気動向調査・付帯調査 「緊急事態宣言の延長等による影響に関する緊急調査」の 結果について</vt:lpstr>
      <vt:lpstr>PowerPoint プレゼンテーション</vt:lpstr>
      <vt:lpstr>２.回答企業の業種　</vt:lpstr>
      <vt:lpstr>３.新型コロナウイルスの売上に対する影響（対前年比、前々年比）　</vt:lpstr>
      <vt:lpstr>４.緊急事態宣言の延長等による経営環境への影響①　</vt:lpstr>
      <vt:lpstr>５.緊急事態宣言の延長等による経営環境への影響②（具体的な内容）　</vt:lpstr>
      <vt:lpstr>６.新型コロナウイルスの影響がさらに拡大した場合の対応策　</vt:lpstr>
      <vt:lpstr>７.新型コロナウイルスの雇用に対する影響</vt:lpstr>
      <vt:lpstr>８.雇用調整助成金の利用状況</vt:lpstr>
      <vt:lpstr>９.コロナ禍が長期化したことによる資金繰り対応策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大谷 太郎</dc:creator>
  <cp:lastModifiedBy>CL015</cp:lastModifiedBy>
  <cp:revision>377</cp:revision>
  <cp:lastPrinted>2021-06-28T05:40:25Z</cp:lastPrinted>
  <dcterms:created xsi:type="dcterms:W3CDTF">2020-02-20T01:46:59Z</dcterms:created>
  <dcterms:modified xsi:type="dcterms:W3CDTF">2021-06-30T00:48:34Z</dcterms:modified>
</cp:coreProperties>
</file>